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3"/>
  </p:notesMasterIdLst>
  <p:sldIdLst>
    <p:sldId id="368" r:id="rId2"/>
    <p:sldId id="369" r:id="rId3"/>
    <p:sldId id="257" r:id="rId4"/>
    <p:sldId id="371" r:id="rId5"/>
    <p:sldId id="259" r:id="rId6"/>
    <p:sldId id="372" r:id="rId7"/>
    <p:sldId id="263" r:id="rId8"/>
    <p:sldId id="265" r:id="rId9"/>
    <p:sldId id="264" r:id="rId10"/>
    <p:sldId id="260" r:id="rId11"/>
    <p:sldId id="376" r:id="rId12"/>
    <p:sldId id="262" r:id="rId13"/>
    <p:sldId id="307" r:id="rId14"/>
    <p:sldId id="266" r:id="rId15"/>
    <p:sldId id="267" r:id="rId16"/>
    <p:sldId id="269" r:id="rId17"/>
    <p:sldId id="268" r:id="rId18"/>
    <p:sldId id="271" r:id="rId19"/>
    <p:sldId id="272" r:id="rId20"/>
    <p:sldId id="278" r:id="rId21"/>
    <p:sldId id="282" r:id="rId22"/>
    <p:sldId id="283" r:id="rId23"/>
    <p:sldId id="276" r:id="rId24"/>
    <p:sldId id="284" r:id="rId25"/>
    <p:sldId id="285" r:id="rId26"/>
    <p:sldId id="286" r:id="rId27"/>
    <p:sldId id="287" r:id="rId28"/>
    <p:sldId id="288" r:id="rId29"/>
    <p:sldId id="292" r:id="rId30"/>
    <p:sldId id="289" r:id="rId31"/>
    <p:sldId id="293" r:id="rId32"/>
    <p:sldId id="294" r:id="rId33"/>
    <p:sldId id="295" r:id="rId34"/>
    <p:sldId id="296" r:id="rId35"/>
    <p:sldId id="297" r:id="rId36"/>
    <p:sldId id="301" r:id="rId37"/>
    <p:sldId id="302" r:id="rId38"/>
    <p:sldId id="303" r:id="rId39"/>
    <p:sldId id="304" r:id="rId40"/>
    <p:sldId id="305" r:id="rId41"/>
    <p:sldId id="306" r:id="rId4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0" autoAdjust="0"/>
    <p:restoredTop sz="93708" autoAdjust="0"/>
  </p:normalViewPr>
  <p:slideViewPr>
    <p:cSldViewPr snapToGrid="0">
      <p:cViewPr varScale="1">
        <p:scale>
          <a:sx n="69" d="100"/>
          <a:sy n="69" d="100"/>
        </p:scale>
        <p:origin x="1316" y="5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or Hidayah Zakaria" userId="2012cd112c08583f" providerId="LiveId" clId="{FD77F064-BB9C-4547-B0AC-3932FA9C9767}"/>
    <pc:docChg chg="modSld">
      <pc:chgData name="Noor Hidayah Zakaria" userId="2012cd112c08583f" providerId="LiveId" clId="{FD77F064-BB9C-4547-B0AC-3932FA9C9767}" dt="2022-06-01T04:06:31.045" v="1" actId="14100"/>
      <pc:docMkLst>
        <pc:docMk/>
      </pc:docMkLst>
      <pc:sldChg chg="modSp mod">
        <pc:chgData name="Noor Hidayah Zakaria" userId="2012cd112c08583f" providerId="LiveId" clId="{FD77F064-BB9C-4547-B0AC-3932FA9C9767}" dt="2022-06-01T04:06:31.045" v="1" actId="14100"/>
        <pc:sldMkLst>
          <pc:docMk/>
          <pc:sldMk cId="1585591613" sldId="259"/>
        </pc:sldMkLst>
        <pc:grpChg chg="mod">
          <ac:chgData name="Noor Hidayah Zakaria" userId="2012cd112c08583f" providerId="LiveId" clId="{FD77F064-BB9C-4547-B0AC-3932FA9C9767}" dt="2022-06-01T04:06:31.045" v="1" actId="14100"/>
          <ac:grpSpMkLst>
            <pc:docMk/>
            <pc:sldMk cId="1585591613" sldId="259"/>
            <ac:grpSpMk id="6" creationId="{00000000-0000-0000-0000-000000000000}"/>
          </ac:grpSpMkLst>
        </pc:grpChg>
      </pc:sldChg>
      <pc:sldChg chg="modSp mod">
        <pc:chgData name="Noor Hidayah Zakaria" userId="2012cd112c08583f" providerId="LiveId" clId="{FD77F064-BB9C-4547-B0AC-3932FA9C9767}" dt="2022-06-01T03:55:10.309" v="0" actId="14100"/>
        <pc:sldMkLst>
          <pc:docMk/>
          <pc:sldMk cId="3317025515" sldId="283"/>
        </pc:sldMkLst>
        <pc:spChg chg="mod">
          <ac:chgData name="Noor Hidayah Zakaria" userId="2012cd112c08583f" providerId="LiveId" clId="{FD77F064-BB9C-4547-B0AC-3932FA9C9767}" dt="2022-06-01T03:55:10.309" v="0" actId="14100"/>
          <ac:spMkLst>
            <pc:docMk/>
            <pc:sldMk cId="3317025515" sldId="283"/>
            <ac:spMk id="20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7FC3A-6799-434A-A60E-30754EE7283A}" type="datetimeFigureOut">
              <a:rPr lang="en-MY" smtClean="0"/>
              <a:t>7/10/2024</a:t>
            </a:fld>
            <a:endParaRPr lang="en-MY"/>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12D36-94A2-42D2-84D0-EF5C8F706177}" type="slidenum">
              <a:rPr lang="en-MY" smtClean="0"/>
              <a:t>‹#›</a:t>
            </a:fld>
            <a:endParaRPr lang="en-MY"/>
          </a:p>
        </p:txBody>
      </p:sp>
    </p:spTree>
    <p:extLst>
      <p:ext uri="{BB962C8B-B14F-4D97-AF65-F5344CB8AC3E}">
        <p14:creationId xmlns:p14="http://schemas.microsoft.com/office/powerpoint/2010/main" val="1841319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a:rPr>
              <a:t>Prokaryotic cells are simpler and lack the eukaryote's membrane-bound organelles and nucleus, which encapsulate the cell's DNA</a:t>
            </a:r>
            <a:endParaRPr lang="en-US" dirty="0"/>
          </a:p>
        </p:txBody>
      </p:sp>
      <p:sp>
        <p:nvSpPr>
          <p:cNvPr id="4" name="Slide Number Placeholder 3"/>
          <p:cNvSpPr>
            <a:spLocks noGrp="1"/>
          </p:cNvSpPr>
          <p:nvPr>
            <p:ph type="sldNum" sz="quarter" idx="5"/>
          </p:nvPr>
        </p:nvSpPr>
        <p:spPr/>
        <p:txBody>
          <a:bodyPr/>
          <a:lstStyle/>
          <a:p>
            <a:fld id="{FE912D36-94A2-42D2-84D0-EF5C8F706177}" type="slidenum">
              <a:rPr lang="en-MY" smtClean="0"/>
              <a:t>4</a:t>
            </a:fld>
            <a:endParaRPr lang="en-MY"/>
          </a:p>
        </p:txBody>
      </p:sp>
    </p:spTree>
    <p:extLst>
      <p:ext uri="{BB962C8B-B14F-4D97-AF65-F5344CB8AC3E}">
        <p14:creationId xmlns:p14="http://schemas.microsoft.com/office/powerpoint/2010/main" val="125637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a:rPr>
              <a:t>all humans, animals, plants, fungi and protists (organisms made up of a single cell) are eukaryote</a:t>
            </a:r>
            <a:endParaRPr lang="en-US" dirty="0"/>
          </a:p>
        </p:txBody>
      </p:sp>
      <p:sp>
        <p:nvSpPr>
          <p:cNvPr id="4" name="Slide Number Placeholder 3"/>
          <p:cNvSpPr>
            <a:spLocks noGrp="1"/>
          </p:cNvSpPr>
          <p:nvPr>
            <p:ph type="sldNum" sz="quarter" idx="5"/>
          </p:nvPr>
        </p:nvSpPr>
        <p:spPr/>
        <p:txBody>
          <a:bodyPr/>
          <a:lstStyle/>
          <a:p>
            <a:fld id="{FE912D36-94A2-42D2-84D0-EF5C8F706177}" type="slidenum">
              <a:rPr lang="en-MY" smtClean="0"/>
              <a:t>6</a:t>
            </a:fld>
            <a:endParaRPr lang="en-MY"/>
          </a:p>
        </p:txBody>
      </p:sp>
    </p:spTree>
    <p:extLst>
      <p:ext uri="{BB962C8B-B14F-4D97-AF65-F5344CB8AC3E}">
        <p14:creationId xmlns:p14="http://schemas.microsoft.com/office/powerpoint/2010/main" val="1568421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12D36-94A2-42D2-84D0-EF5C8F706177}" type="slidenum">
              <a:rPr lang="en-MY" smtClean="0"/>
              <a:t>7</a:t>
            </a:fld>
            <a:endParaRPr lang="en-MY"/>
          </a:p>
        </p:txBody>
      </p:sp>
    </p:spTree>
    <p:extLst>
      <p:ext uri="{BB962C8B-B14F-4D97-AF65-F5344CB8AC3E}">
        <p14:creationId xmlns:p14="http://schemas.microsoft.com/office/powerpoint/2010/main" val="1346019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5C5184-D2E9-4E84-97EE-DF28A7640BC5}" type="slidenum">
              <a:rPr lang="en-US" smtClean="0"/>
              <a:t>13</a:t>
            </a:fld>
            <a:endParaRPr lang="en-US"/>
          </a:p>
        </p:txBody>
      </p:sp>
    </p:spTree>
    <p:extLst>
      <p:ext uri="{BB962C8B-B14F-4D97-AF65-F5344CB8AC3E}">
        <p14:creationId xmlns:p14="http://schemas.microsoft.com/office/powerpoint/2010/main" val="2454471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r>
              <a:rPr lang="en-US" altLang="zh-CN">
                <a:solidFill>
                  <a:srgbClr val="3333FF"/>
                </a:solidFill>
                <a:latin typeface="Century Gothic" pitchFamily="34" charset="0"/>
              </a:rPr>
              <a:t>phosphoenol pyruvate</a:t>
            </a:r>
            <a:r>
              <a:rPr lang="en-US" altLang="zh-CN">
                <a:latin typeface="Century Gothic" pitchFamily="34" charset="0"/>
              </a:rPr>
              <a:t> (PEP) </a:t>
            </a:r>
            <a:endParaRPr lang="en-US"/>
          </a:p>
        </p:txBody>
      </p:sp>
      <p:sp>
        <p:nvSpPr>
          <p:cNvPr id="108548" name="Slide Number Placeholder 3"/>
          <p:cNvSpPr>
            <a:spLocks noGrp="1"/>
          </p:cNvSpPr>
          <p:nvPr>
            <p:ph type="sldNum" sz="quarter" idx="5"/>
          </p:nvPr>
        </p:nvSpPr>
        <p:spPr>
          <a:noFill/>
        </p:spPr>
        <p:txBody>
          <a:bodyPr/>
          <a:lstStyle/>
          <a:p>
            <a:fld id="{37C9537F-0EBC-43B4-8748-0408139B7958}" type="slidenum">
              <a:rPr lang="en-US" smtClean="0"/>
              <a:pPr/>
              <a:t>34</a:t>
            </a:fld>
            <a:endParaRPr lang="en-US"/>
          </a:p>
        </p:txBody>
      </p:sp>
    </p:spTree>
    <p:extLst>
      <p:ext uri="{BB962C8B-B14F-4D97-AF65-F5344CB8AC3E}">
        <p14:creationId xmlns:p14="http://schemas.microsoft.com/office/powerpoint/2010/main" val="1756349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347508E-0FFE-4930-8BB4-5A936A1B8380}"/>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5" name="Footer Placeholder 4">
            <a:extLst>
              <a:ext uri="{FF2B5EF4-FFF2-40B4-BE49-F238E27FC236}">
                <a16:creationId xmlns:a16="http://schemas.microsoft.com/office/drawing/2014/main" id="{041E5688-94A0-4E3E-8170-01A40E194111}"/>
              </a:ext>
            </a:extLst>
          </p:cNvPr>
          <p:cNvSpPr>
            <a:spLocks noGrp="1"/>
          </p:cNvSpPr>
          <p:nvPr>
            <p:ph type="ftr" sz="quarter" idx="11"/>
          </p:nvPr>
        </p:nvSpPr>
        <p:spPr/>
        <p:txBody>
          <a:bodyPr/>
          <a:lstStyle>
            <a:lvl1pPr>
              <a:defRPr/>
            </a:lvl1pPr>
          </a:lstStyle>
          <a:p>
            <a:endParaRPr lang="en-MY"/>
          </a:p>
        </p:txBody>
      </p:sp>
      <p:sp>
        <p:nvSpPr>
          <p:cNvPr id="6" name="Slide Number Placeholder 5">
            <a:extLst>
              <a:ext uri="{FF2B5EF4-FFF2-40B4-BE49-F238E27FC236}">
                <a16:creationId xmlns:a16="http://schemas.microsoft.com/office/drawing/2014/main" id="{907DDDD2-1C8D-488F-A215-721B27D751D2}"/>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1424315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7AB02D1-570F-482F-BA62-8A815EEE5514}"/>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5" name="Footer Placeholder 4">
            <a:extLst>
              <a:ext uri="{FF2B5EF4-FFF2-40B4-BE49-F238E27FC236}">
                <a16:creationId xmlns:a16="http://schemas.microsoft.com/office/drawing/2014/main" id="{B3A6BA9B-C79C-4FC3-B820-1185D6DE3386}"/>
              </a:ext>
            </a:extLst>
          </p:cNvPr>
          <p:cNvSpPr>
            <a:spLocks noGrp="1"/>
          </p:cNvSpPr>
          <p:nvPr>
            <p:ph type="ftr" sz="quarter" idx="11"/>
          </p:nvPr>
        </p:nvSpPr>
        <p:spPr/>
        <p:txBody>
          <a:bodyPr/>
          <a:lstStyle>
            <a:lvl1pPr>
              <a:defRPr/>
            </a:lvl1pPr>
          </a:lstStyle>
          <a:p>
            <a:endParaRPr lang="en-MY"/>
          </a:p>
        </p:txBody>
      </p:sp>
      <p:sp>
        <p:nvSpPr>
          <p:cNvPr id="6" name="Slide Number Placeholder 5">
            <a:extLst>
              <a:ext uri="{FF2B5EF4-FFF2-40B4-BE49-F238E27FC236}">
                <a16:creationId xmlns:a16="http://schemas.microsoft.com/office/drawing/2014/main" id="{1AC014DB-1F32-46F2-A207-C3003397D9EA}"/>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406867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88DFC3-56E6-44B2-8A90-A51B3657CE79}"/>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5" name="Footer Placeholder 4">
            <a:extLst>
              <a:ext uri="{FF2B5EF4-FFF2-40B4-BE49-F238E27FC236}">
                <a16:creationId xmlns:a16="http://schemas.microsoft.com/office/drawing/2014/main" id="{08590C73-62D2-4594-9632-78E3DDB296F0}"/>
              </a:ext>
            </a:extLst>
          </p:cNvPr>
          <p:cNvSpPr>
            <a:spLocks noGrp="1"/>
          </p:cNvSpPr>
          <p:nvPr>
            <p:ph type="ftr" sz="quarter" idx="11"/>
          </p:nvPr>
        </p:nvSpPr>
        <p:spPr/>
        <p:txBody>
          <a:bodyPr/>
          <a:lstStyle>
            <a:lvl1pPr>
              <a:defRPr/>
            </a:lvl1pPr>
          </a:lstStyle>
          <a:p>
            <a:endParaRPr lang="en-MY"/>
          </a:p>
        </p:txBody>
      </p:sp>
      <p:sp>
        <p:nvSpPr>
          <p:cNvPr id="6" name="Slide Number Placeholder 5">
            <a:extLst>
              <a:ext uri="{FF2B5EF4-FFF2-40B4-BE49-F238E27FC236}">
                <a16:creationId xmlns:a16="http://schemas.microsoft.com/office/drawing/2014/main" id="{F2BE73CE-E6AB-40E8-83DD-818BBA343BC5}"/>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1573014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4E6F6E-398F-42BE-BE42-845E641556F4}"/>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5" name="Footer Placeholder 4">
            <a:extLst>
              <a:ext uri="{FF2B5EF4-FFF2-40B4-BE49-F238E27FC236}">
                <a16:creationId xmlns:a16="http://schemas.microsoft.com/office/drawing/2014/main" id="{FD5EF5BC-D41A-4EF9-8EFE-386E3D34EF1A}"/>
              </a:ext>
            </a:extLst>
          </p:cNvPr>
          <p:cNvSpPr>
            <a:spLocks noGrp="1"/>
          </p:cNvSpPr>
          <p:nvPr>
            <p:ph type="ftr" sz="quarter" idx="11"/>
          </p:nvPr>
        </p:nvSpPr>
        <p:spPr/>
        <p:txBody>
          <a:bodyPr/>
          <a:lstStyle>
            <a:lvl1pPr>
              <a:defRPr/>
            </a:lvl1pPr>
          </a:lstStyle>
          <a:p>
            <a:endParaRPr lang="en-MY"/>
          </a:p>
        </p:txBody>
      </p:sp>
      <p:sp>
        <p:nvSpPr>
          <p:cNvPr id="6" name="Slide Number Placeholder 5">
            <a:extLst>
              <a:ext uri="{FF2B5EF4-FFF2-40B4-BE49-F238E27FC236}">
                <a16:creationId xmlns:a16="http://schemas.microsoft.com/office/drawing/2014/main" id="{A75D7884-1FBD-4E59-AB70-35EFE39A1768}"/>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10694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F97638-D940-4DFF-822D-A4406593B056}"/>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5" name="Footer Placeholder 4">
            <a:extLst>
              <a:ext uri="{FF2B5EF4-FFF2-40B4-BE49-F238E27FC236}">
                <a16:creationId xmlns:a16="http://schemas.microsoft.com/office/drawing/2014/main" id="{65C4BA44-6F40-4897-BBEB-EFE43EC1C681}"/>
              </a:ext>
            </a:extLst>
          </p:cNvPr>
          <p:cNvSpPr>
            <a:spLocks noGrp="1"/>
          </p:cNvSpPr>
          <p:nvPr>
            <p:ph type="ftr" sz="quarter" idx="11"/>
          </p:nvPr>
        </p:nvSpPr>
        <p:spPr/>
        <p:txBody>
          <a:bodyPr/>
          <a:lstStyle>
            <a:lvl1pPr>
              <a:defRPr/>
            </a:lvl1pPr>
          </a:lstStyle>
          <a:p>
            <a:endParaRPr lang="en-MY"/>
          </a:p>
        </p:txBody>
      </p:sp>
      <p:sp>
        <p:nvSpPr>
          <p:cNvPr id="6" name="Slide Number Placeholder 5">
            <a:extLst>
              <a:ext uri="{FF2B5EF4-FFF2-40B4-BE49-F238E27FC236}">
                <a16:creationId xmlns:a16="http://schemas.microsoft.com/office/drawing/2014/main" id="{FBF52DB8-7D4F-4825-BF4E-0E0D60ACF508}"/>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2695273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1FA06D81-1AD2-468E-9D65-908FBDA6B493}"/>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6" name="Footer Placeholder 4">
            <a:extLst>
              <a:ext uri="{FF2B5EF4-FFF2-40B4-BE49-F238E27FC236}">
                <a16:creationId xmlns:a16="http://schemas.microsoft.com/office/drawing/2014/main" id="{2B8B4ACA-AD8C-4A93-894C-CF46BA3FBD45}"/>
              </a:ext>
            </a:extLst>
          </p:cNvPr>
          <p:cNvSpPr>
            <a:spLocks noGrp="1"/>
          </p:cNvSpPr>
          <p:nvPr>
            <p:ph type="ftr" sz="quarter" idx="11"/>
          </p:nvPr>
        </p:nvSpPr>
        <p:spPr/>
        <p:txBody>
          <a:bodyPr/>
          <a:lstStyle>
            <a:lvl1pPr>
              <a:defRPr/>
            </a:lvl1pPr>
          </a:lstStyle>
          <a:p>
            <a:endParaRPr lang="en-MY"/>
          </a:p>
        </p:txBody>
      </p:sp>
      <p:sp>
        <p:nvSpPr>
          <p:cNvPr id="7" name="Slide Number Placeholder 5">
            <a:extLst>
              <a:ext uri="{FF2B5EF4-FFF2-40B4-BE49-F238E27FC236}">
                <a16:creationId xmlns:a16="http://schemas.microsoft.com/office/drawing/2014/main" id="{99CD195D-1214-405F-B303-934BF748EB2B}"/>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2026967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0160F8AB-5B03-4DE9-AFBF-3E8D57E48EFA}"/>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8" name="Footer Placeholder 4">
            <a:extLst>
              <a:ext uri="{FF2B5EF4-FFF2-40B4-BE49-F238E27FC236}">
                <a16:creationId xmlns:a16="http://schemas.microsoft.com/office/drawing/2014/main" id="{EDF0AB2E-7E86-4E69-8895-22A113FFBDC7}"/>
              </a:ext>
            </a:extLst>
          </p:cNvPr>
          <p:cNvSpPr>
            <a:spLocks noGrp="1"/>
          </p:cNvSpPr>
          <p:nvPr>
            <p:ph type="ftr" sz="quarter" idx="11"/>
          </p:nvPr>
        </p:nvSpPr>
        <p:spPr/>
        <p:txBody>
          <a:bodyPr/>
          <a:lstStyle>
            <a:lvl1pPr>
              <a:defRPr/>
            </a:lvl1pPr>
          </a:lstStyle>
          <a:p>
            <a:endParaRPr lang="en-MY"/>
          </a:p>
        </p:txBody>
      </p:sp>
      <p:sp>
        <p:nvSpPr>
          <p:cNvPr id="9" name="Slide Number Placeholder 5">
            <a:extLst>
              <a:ext uri="{FF2B5EF4-FFF2-40B4-BE49-F238E27FC236}">
                <a16:creationId xmlns:a16="http://schemas.microsoft.com/office/drawing/2014/main" id="{77289E96-48A1-48F6-8669-884CB4D883FA}"/>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299534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C93BBE69-ED3E-4EA9-A70F-55DB5B637163}"/>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4" name="Footer Placeholder 4">
            <a:extLst>
              <a:ext uri="{FF2B5EF4-FFF2-40B4-BE49-F238E27FC236}">
                <a16:creationId xmlns:a16="http://schemas.microsoft.com/office/drawing/2014/main" id="{70A0D58E-77DD-4EB2-8070-543B4F1F6214}"/>
              </a:ext>
            </a:extLst>
          </p:cNvPr>
          <p:cNvSpPr>
            <a:spLocks noGrp="1"/>
          </p:cNvSpPr>
          <p:nvPr>
            <p:ph type="ftr" sz="quarter" idx="11"/>
          </p:nvPr>
        </p:nvSpPr>
        <p:spPr/>
        <p:txBody>
          <a:bodyPr/>
          <a:lstStyle>
            <a:lvl1pPr>
              <a:defRPr/>
            </a:lvl1pPr>
          </a:lstStyle>
          <a:p>
            <a:endParaRPr lang="en-MY"/>
          </a:p>
        </p:txBody>
      </p:sp>
      <p:sp>
        <p:nvSpPr>
          <p:cNvPr id="5" name="Slide Number Placeholder 5">
            <a:extLst>
              <a:ext uri="{FF2B5EF4-FFF2-40B4-BE49-F238E27FC236}">
                <a16:creationId xmlns:a16="http://schemas.microsoft.com/office/drawing/2014/main" id="{25BD22EF-E6BF-4D39-9AB0-EA19B5558F38}"/>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310108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6362E94-EF39-4959-9BD6-B6FACE1C1B91}"/>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3" name="Footer Placeholder 4">
            <a:extLst>
              <a:ext uri="{FF2B5EF4-FFF2-40B4-BE49-F238E27FC236}">
                <a16:creationId xmlns:a16="http://schemas.microsoft.com/office/drawing/2014/main" id="{246FF0A7-69C8-4E66-9169-C357CC126FD6}"/>
              </a:ext>
            </a:extLst>
          </p:cNvPr>
          <p:cNvSpPr>
            <a:spLocks noGrp="1"/>
          </p:cNvSpPr>
          <p:nvPr>
            <p:ph type="ftr" sz="quarter" idx="11"/>
          </p:nvPr>
        </p:nvSpPr>
        <p:spPr/>
        <p:txBody>
          <a:bodyPr/>
          <a:lstStyle>
            <a:lvl1pPr>
              <a:defRPr/>
            </a:lvl1pPr>
          </a:lstStyle>
          <a:p>
            <a:endParaRPr lang="en-MY"/>
          </a:p>
        </p:txBody>
      </p:sp>
      <p:sp>
        <p:nvSpPr>
          <p:cNvPr id="4" name="Slide Number Placeholder 5">
            <a:extLst>
              <a:ext uri="{FF2B5EF4-FFF2-40B4-BE49-F238E27FC236}">
                <a16:creationId xmlns:a16="http://schemas.microsoft.com/office/drawing/2014/main" id="{084C788E-419E-4B8E-AE3E-8DF7A1D2EA2D}"/>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788268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29BDCABF-E32D-42E0-A0D7-704DEA20CD63}"/>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6" name="Footer Placeholder 4">
            <a:extLst>
              <a:ext uri="{FF2B5EF4-FFF2-40B4-BE49-F238E27FC236}">
                <a16:creationId xmlns:a16="http://schemas.microsoft.com/office/drawing/2014/main" id="{3FF2DC5D-2C2D-4B96-A823-CBDE6E74921C}"/>
              </a:ext>
            </a:extLst>
          </p:cNvPr>
          <p:cNvSpPr>
            <a:spLocks noGrp="1"/>
          </p:cNvSpPr>
          <p:nvPr>
            <p:ph type="ftr" sz="quarter" idx="11"/>
          </p:nvPr>
        </p:nvSpPr>
        <p:spPr/>
        <p:txBody>
          <a:bodyPr/>
          <a:lstStyle>
            <a:lvl1pPr>
              <a:defRPr/>
            </a:lvl1pPr>
          </a:lstStyle>
          <a:p>
            <a:endParaRPr lang="en-MY"/>
          </a:p>
        </p:txBody>
      </p:sp>
      <p:sp>
        <p:nvSpPr>
          <p:cNvPr id="7" name="Slide Number Placeholder 5">
            <a:extLst>
              <a:ext uri="{FF2B5EF4-FFF2-40B4-BE49-F238E27FC236}">
                <a16:creationId xmlns:a16="http://schemas.microsoft.com/office/drawing/2014/main" id="{B3EAD83C-8210-412D-9432-2BE1DE758BCA}"/>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401078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8D6C67D8-5664-4218-86F5-8CC3FE44DBAE}"/>
              </a:ext>
            </a:extLst>
          </p:cNvPr>
          <p:cNvSpPr>
            <a:spLocks noGrp="1"/>
          </p:cNvSpPr>
          <p:nvPr>
            <p:ph type="dt" sz="half" idx="10"/>
          </p:nvPr>
        </p:nvSpPr>
        <p:spPr/>
        <p:txBody>
          <a:bodyPr/>
          <a:lstStyle>
            <a:lvl1pPr>
              <a:defRPr/>
            </a:lvl1pPr>
          </a:lstStyle>
          <a:p>
            <a:fld id="{FFD6B9DA-256D-4723-9CA7-7AB21D785E39}" type="datetimeFigureOut">
              <a:rPr lang="en-MY" smtClean="0"/>
              <a:t>7/10/2024</a:t>
            </a:fld>
            <a:endParaRPr lang="en-MY"/>
          </a:p>
        </p:txBody>
      </p:sp>
      <p:sp>
        <p:nvSpPr>
          <p:cNvPr id="6" name="Footer Placeholder 4">
            <a:extLst>
              <a:ext uri="{FF2B5EF4-FFF2-40B4-BE49-F238E27FC236}">
                <a16:creationId xmlns:a16="http://schemas.microsoft.com/office/drawing/2014/main" id="{E786BEC2-395A-4C35-9114-D18FFC5C5A36}"/>
              </a:ext>
            </a:extLst>
          </p:cNvPr>
          <p:cNvSpPr>
            <a:spLocks noGrp="1"/>
          </p:cNvSpPr>
          <p:nvPr>
            <p:ph type="ftr" sz="quarter" idx="11"/>
          </p:nvPr>
        </p:nvSpPr>
        <p:spPr/>
        <p:txBody>
          <a:bodyPr/>
          <a:lstStyle>
            <a:lvl1pPr>
              <a:defRPr/>
            </a:lvl1pPr>
          </a:lstStyle>
          <a:p>
            <a:endParaRPr lang="en-MY"/>
          </a:p>
        </p:txBody>
      </p:sp>
      <p:sp>
        <p:nvSpPr>
          <p:cNvPr id="7" name="Slide Number Placeholder 5">
            <a:extLst>
              <a:ext uri="{FF2B5EF4-FFF2-40B4-BE49-F238E27FC236}">
                <a16:creationId xmlns:a16="http://schemas.microsoft.com/office/drawing/2014/main" id="{B48F96B9-4DAE-40D3-B339-FC9E1B0BCAB3}"/>
              </a:ext>
            </a:extLst>
          </p:cNvPr>
          <p:cNvSpPr>
            <a:spLocks noGrp="1"/>
          </p:cNvSpPr>
          <p:nvPr>
            <p:ph type="sldNum" sz="quarter" idx="12"/>
          </p:nvPr>
        </p:nvSpPr>
        <p:spPr/>
        <p:txBody>
          <a:bodyPr/>
          <a:lstStyle>
            <a:lvl1pPr>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114340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2">
            <a:extLst>
              <a:ext uri="{FF2B5EF4-FFF2-40B4-BE49-F238E27FC236}">
                <a16:creationId xmlns:a16="http://schemas.microsoft.com/office/drawing/2014/main" id="{CA76DA91-743E-494A-BE87-CE7CCD01B05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2F7A950D-9292-4D4B-8F68-E667F357B80F}"/>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0A26EEF7-6DDC-4E3D-86BF-3131DCACA2C1}"/>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56358F8-1FEF-4928-988C-B989F5D6E63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fld id="{FFD6B9DA-256D-4723-9CA7-7AB21D785E39}" type="datetimeFigureOut">
              <a:rPr lang="en-MY" smtClean="0"/>
              <a:t>7/10/2024</a:t>
            </a:fld>
            <a:endParaRPr lang="en-MY"/>
          </a:p>
        </p:txBody>
      </p:sp>
      <p:sp>
        <p:nvSpPr>
          <p:cNvPr id="5" name="Footer Placeholder 4">
            <a:extLst>
              <a:ext uri="{FF2B5EF4-FFF2-40B4-BE49-F238E27FC236}">
                <a16:creationId xmlns:a16="http://schemas.microsoft.com/office/drawing/2014/main" id="{9D4A8E92-E468-437D-B0E2-30DCFC6BB24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endParaRPr lang="en-MY"/>
          </a:p>
        </p:txBody>
      </p:sp>
      <p:sp>
        <p:nvSpPr>
          <p:cNvPr id="6" name="Slide Number Placeholder 5">
            <a:extLst>
              <a:ext uri="{FF2B5EF4-FFF2-40B4-BE49-F238E27FC236}">
                <a16:creationId xmlns:a16="http://schemas.microsoft.com/office/drawing/2014/main" id="{1E68CE54-6BAB-4D0F-81B6-6ABE57897AC2}"/>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50F4C2BE-E366-49C0-9B15-2F83D37A85FD}" type="slidenum">
              <a:rPr lang="en-MY" smtClean="0"/>
              <a:t>‹#›</a:t>
            </a:fld>
            <a:endParaRPr lang="en-MY"/>
          </a:p>
        </p:txBody>
      </p:sp>
    </p:spTree>
    <p:extLst>
      <p:ext uri="{BB962C8B-B14F-4D97-AF65-F5344CB8AC3E}">
        <p14:creationId xmlns:p14="http://schemas.microsoft.com/office/powerpoint/2010/main" val="142277382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cience.howstuffworks.com/life/cellular-microscopic/dna.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980D1-E2B5-4B93-93BF-79FD1F9AD3D5}"/>
              </a:ext>
            </a:extLst>
          </p:cNvPr>
          <p:cNvSpPr>
            <a:spLocks noGrp="1"/>
          </p:cNvSpPr>
          <p:nvPr>
            <p:ph type="ctrTitle"/>
          </p:nvPr>
        </p:nvSpPr>
        <p:spPr>
          <a:xfrm>
            <a:off x="685800" y="1122362"/>
            <a:ext cx="7772400" cy="3198178"/>
          </a:xfrm>
        </p:spPr>
        <p:txBody>
          <a:bodyPr/>
          <a:lstStyle/>
          <a:p>
            <a:r>
              <a:rPr lang="en-US" sz="3600" b="0" i="0" dirty="0">
                <a:effectLst/>
                <a:latin typeface="Arial" panose="020B0604020202020204" pitchFamily="34" charset="0"/>
                <a:cs typeface="Arial" panose="020B0604020202020204" pitchFamily="34" charset="0"/>
              </a:rPr>
              <a:t>CELL &amp; MOLECULAR BIOLOGY FOR BIOINFORMATICS</a:t>
            </a:r>
            <a:br>
              <a:rPr lang="en-US" sz="3600" b="0" i="0" dirty="0">
                <a:effectLst/>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SEBB 4173</a:t>
            </a:r>
            <a:br>
              <a:rPr lang="en-US" sz="3600" dirty="0">
                <a:latin typeface="Arial" panose="020B0604020202020204" pitchFamily="34" charset="0"/>
                <a:cs typeface="Arial" panose="020B0604020202020204" pitchFamily="34" charset="0"/>
              </a:rPr>
            </a:br>
            <a:br>
              <a:rPr lang="en-US" sz="3600" dirty="0">
                <a:latin typeface="Arial" panose="020B0604020202020204" pitchFamily="34" charset="0"/>
                <a:cs typeface="Arial" panose="020B0604020202020204" pitchFamily="34" charset="0"/>
              </a:rPr>
            </a:br>
            <a:r>
              <a:rPr lang="en-MY" sz="3600" b="1" dirty="0">
                <a:solidFill>
                  <a:srgbClr val="C00000"/>
                </a:solidFill>
              </a:rPr>
              <a:t>Chapter 1: </a:t>
            </a:r>
            <a:br>
              <a:rPr lang="en-MY" sz="3600" b="1" dirty="0">
                <a:solidFill>
                  <a:srgbClr val="C00000"/>
                </a:solidFill>
              </a:rPr>
            </a:br>
            <a:r>
              <a:rPr lang="en-MY" sz="3600" b="1" dirty="0">
                <a:solidFill>
                  <a:srgbClr val="C00000"/>
                </a:solidFill>
              </a:rPr>
              <a:t>Cytoplasmic Membrane</a:t>
            </a:r>
            <a:endParaRPr lang="en-US" sz="3600" dirty="0">
              <a:latin typeface="Arial" panose="020B0604020202020204" pitchFamily="34" charset="0"/>
              <a:cs typeface="Arial" panose="020B0604020202020204" pitchFamily="34" charset="0"/>
            </a:endParaRPr>
          </a:p>
        </p:txBody>
      </p:sp>
      <p:sp>
        <p:nvSpPr>
          <p:cNvPr id="5" name="Subtitle 4">
            <a:extLst>
              <a:ext uri="{FF2B5EF4-FFF2-40B4-BE49-F238E27FC236}">
                <a16:creationId xmlns:a16="http://schemas.microsoft.com/office/drawing/2014/main" id="{A3454022-F474-4536-919C-12883EBE1F49}"/>
              </a:ext>
            </a:extLst>
          </p:cNvPr>
          <p:cNvSpPr>
            <a:spLocks noGrp="1"/>
          </p:cNvSpPr>
          <p:nvPr>
            <p:ph type="subTitle" idx="1"/>
          </p:nvPr>
        </p:nvSpPr>
        <p:spPr>
          <a:xfrm>
            <a:off x="1228725" y="4817744"/>
            <a:ext cx="6858000" cy="1160145"/>
          </a:xfrm>
        </p:spPr>
        <p:txBody>
          <a:bodyPr/>
          <a:lstStyle/>
          <a:p>
            <a:pPr lvl="2" algn="r"/>
            <a:r>
              <a:rPr lang="en-US" sz="3200" dirty="0"/>
              <a:t>Dr. Noor Hidayah Zakaria</a:t>
            </a:r>
          </a:p>
          <a:p>
            <a:endParaRPr lang="en-US" dirty="0"/>
          </a:p>
        </p:txBody>
      </p:sp>
    </p:spTree>
    <p:extLst>
      <p:ext uri="{BB962C8B-B14F-4D97-AF65-F5344CB8AC3E}">
        <p14:creationId xmlns:p14="http://schemas.microsoft.com/office/powerpoint/2010/main" val="4165246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450" y="422275"/>
            <a:ext cx="7886700" cy="1325563"/>
          </a:xfrm>
        </p:spPr>
        <p:txBody>
          <a:bodyPr/>
          <a:lstStyle/>
          <a:p>
            <a:r>
              <a:rPr lang="en-MY" b="1" dirty="0"/>
              <a:t>Cytoplasmic membrane: structure</a:t>
            </a:r>
          </a:p>
        </p:txBody>
      </p:sp>
      <p:sp>
        <p:nvSpPr>
          <p:cNvPr id="3" name="Content Placeholder 2"/>
          <p:cNvSpPr>
            <a:spLocks noGrp="1"/>
          </p:cNvSpPr>
          <p:nvPr>
            <p:ph idx="1"/>
          </p:nvPr>
        </p:nvSpPr>
        <p:spPr/>
        <p:txBody>
          <a:bodyPr/>
          <a:lstStyle/>
          <a:p>
            <a:r>
              <a:rPr lang="en-US" dirty="0"/>
              <a:t>The cytoplasmic membrane is a thin structure that completely surrounds the cell. </a:t>
            </a:r>
          </a:p>
          <a:p>
            <a:endParaRPr lang="en-US" dirty="0"/>
          </a:p>
          <a:p>
            <a:r>
              <a:rPr lang="en-US" dirty="0"/>
              <a:t>Forms a critical barrier separating the inside of the cell (the cytoplasm) from its environment. </a:t>
            </a:r>
          </a:p>
          <a:p>
            <a:endParaRPr lang="en-US" dirty="0"/>
          </a:p>
          <a:p>
            <a:r>
              <a:rPr lang="en-US" dirty="0"/>
              <a:t>Highly selective barrier, enable the cell to concentrate specific metabolites and excrete waste materials.  </a:t>
            </a:r>
          </a:p>
        </p:txBody>
      </p:sp>
    </p:spTree>
    <p:extLst>
      <p:ext uri="{BB962C8B-B14F-4D97-AF65-F5344CB8AC3E}">
        <p14:creationId xmlns:p14="http://schemas.microsoft.com/office/powerpoint/2010/main" val="2692120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drawing&#10;&#10;Description automatically generated">
            <a:extLst>
              <a:ext uri="{FF2B5EF4-FFF2-40B4-BE49-F238E27FC236}">
                <a16:creationId xmlns:a16="http://schemas.microsoft.com/office/drawing/2014/main" id="{84FFFE33-E989-4046-99FE-616D9ACE8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908720"/>
            <a:ext cx="7160346" cy="4248472"/>
          </a:xfrm>
          <a:prstGeom prst="rect">
            <a:avLst/>
          </a:prstGeom>
        </p:spPr>
      </p:pic>
    </p:spTree>
    <p:extLst>
      <p:ext uri="{BB962C8B-B14F-4D97-AF65-F5344CB8AC3E}">
        <p14:creationId xmlns:p14="http://schemas.microsoft.com/office/powerpoint/2010/main" val="3267060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sz="3600" b="1" dirty="0"/>
              <a:t>Cytoplasmic membrane: chemical composition</a:t>
            </a:r>
          </a:p>
        </p:txBody>
      </p:sp>
      <p:sp>
        <p:nvSpPr>
          <p:cNvPr id="3" name="Content Placeholder 2"/>
          <p:cNvSpPr>
            <a:spLocks noGrp="1"/>
          </p:cNvSpPr>
          <p:nvPr>
            <p:ph idx="1"/>
          </p:nvPr>
        </p:nvSpPr>
        <p:spPr/>
        <p:txBody>
          <a:bodyPr>
            <a:normAutofit/>
          </a:bodyPr>
          <a:lstStyle/>
          <a:p>
            <a:r>
              <a:rPr lang="en-US" dirty="0"/>
              <a:t>The general structure of most biological membrane is the phospholipid bilayer. </a:t>
            </a:r>
          </a:p>
          <a:p>
            <a:endParaRPr lang="en-US" dirty="0"/>
          </a:p>
          <a:p>
            <a:r>
              <a:rPr lang="en-US" dirty="0"/>
              <a:t>Phospholipids contain: </a:t>
            </a:r>
          </a:p>
          <a:p>
            <a:pPr lvl="1"/>
            <a:r>
              <a:rPr lang="en-US" dirty="0"/>
              <a:t>The highly hydrophobic (fatty acid) and relatively hydrophilic (glycerol) moieties.</a:t>
            </a:r>
          </a:p>
          <a:p>
            <a:pPr lvl="2"/>
            <a:r>
              <a:rPr lang="en-US" dirty="0"/>
              <a:t>Can exist in many different chemical forms as a result of variation in the nature of the fatty acids or phosphate-containing groups attached in an aqueous solution. </a:t>
            </a:r>
          </a:p>
          <a:p>
            <a:pPr lvl="2"/>
            <a:r>
              <a:rPr lang="en-US" dirty="0"/>
              <a:t>Form bilayer structures spontaneously - the fatty acids point inwards.</a:t>
            </a:r>
          </a:p>
        </p:txBody>
      </p:sp>
    </p:spTree>
    <p:extLst>
      <p:ext uri="{BB962C8B-B14F-4D97-AF65-F5344CB8AC3E}">
        <p14:creationId xmlns:p14="http://schemas.microsoft.com/office/powerpoint/2010/main" val="1929781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02F25-57E2-4418-AD90-51317FD1EE8C}"/>
              </a:ext>
            </a:extLst>
          </p:cNvPr>
          <p:cNvSpPr>
            <a:spLocks noGrp="1"/>
          </p:cNvSpPr>
          <p:nvPr>
            <p:ph type="title" idx="4294967295"/>
          </p:nvPr>
        </p:nvSpPr>
        <p:spPr>
          <a:xfrm>
            <a:off x="179512" y="116632"/>
            <a:ext cx="7886700" cy="720080"/>
          </a:xfrm>
        </p:spPr>
        <p:txBody>
          <a:bodyPr/>
          <a:lstStyle/>
          <a:p>
            <a:r>
              <a:rPr lang="en-US" dirty="0">
                <a:latin typeface="Arial" panose="020B0604020202020204" pitchFamily="34" charset="0"/>
                <a:cs typeface="Arial" panose="020B0604020202020204" pitchFamily="34" charset="0"/>
              </a:rPr>
              <a:t>Phospholipids</a:t>
            </a:r>
          </a:p>
        </p:txBody>
      </p:sp>
      <p:sp>
        <p:nvSpPr>
          <p:cNvPr id="4" name="Rectangle 3">
            <a:extLst>
              <a:ext uri="{FF2B5EF4-FFF2-40B4-BE49-F238E27FC236}">
                <a16:creationId xmlns:a16="http://schemas.microsoft.com/office/drawing/2014/main" id="{DD656B3B-1925-4BCF-A2EB-4D53E0485D2B}"/>
              </a:ext>
            </a:extLst>
          </p:cNvPr>
          <p:cNvSpPr/>
          <p:nvPr/>
        </p:nvSpPr>
        <p:spPr>
          <a:xfrm>
            <a:off x="451918" y="764704"/>
            <a:ext cx="7632848" cy="1077218"/>
          </a:xfrm>
          <a:prstGeom prst="rect">
            <a:avLst/>
          </a:prstGeom>
        </p:spPr>
        <p:txBody>
          <a:bodyPr wrap="square">
            <a:spAutoFit/>
          </a:bodyPr>
          <a:lstStyle/>
          <a:p>
            <a:pPr marL="285750" indent="-285750">
              <a:buFont typeface="Courier New" panose="02070309020205020404" pitchFamily="49" charset="0"/>
              <a:buChar char="o"/>
            </a:pPr>
            <a:r>
              <a:rPr lang="en-US" sz="1600" dirty="0">
                <a:solidFill>
                  <a:srgbClr val="2A2A2A"/>
                </a:solidFill>
                <a:latin typeface="Arial" panose="020B0604020202020204" pitchFamily="34" charset="0"/>
                <a:cs typeface="Arial" panose="020B0604020202020204" pitchFamily="34" charset="0"/>
              </a:rPr>
              <a:t>Phospholipids are emulsifiers, they have the ability to bring water and fat together, two substances which normally do not combine (</a:t>
            </a:r>
            <a:r>
              <a:rPr lang="en-US" sz="1600" dirty="0" err="1">
                <a:solidFill>
                  <a:srgbClr val="2A2A2A"/>
                </a:solidFill>
                <a:latin typeface="Arial" panose="020B0604020202020204" pitchFamily="34" charset="0"/>
                <a:cs typeface="Arial" panose="020B0604020202020204" pitchFamily="34" charset="0"/>
              </a:rPr>
              <a:t>eg</a:t>
            </a:r>
            <a:r>
              <a:rPr lang="en-US" sz="1600" dirty="0">
                <a:solidFill>
                  <a:srgbClr val="2A2A2A"/>
                </a:solidFill>
                <a:latin typeface="Arial" panose="020B0604020202020204" pitchFamily="34" charset="0"/>
                <a:cs typeface="Arial" panose="020B0604020202020204" pitchFamily="34" charset="0"/>
              </a:rPr>
              <a:t>: lecithin)</a:t>
            </a:r>
          </a:p>
          <a:p>
            <a:pPr marL="285750" indent="-285750">
              <a:buFont typeface="Courier New" panose="02070309020205020404" pitchFamily="49" charset="0"/>
              <a:buChar char="o"/>
            </a:pPr>
            <a:r>
              <a:rPr lang="en-US" sz="1600" dirty="0">
                <a:solidFill>
                  <a:srgbClr val="2A2A2A"/>
                </a:solidFill>
                <a:latin typeface="Arial" panose="020B0604020202020204" pitchFamily="34" charset="0"/>
                <a:cs typeface="Arial" panose="020B0604020202020204" pitchFamily="34" charset="0"/>
              </a:rPr>
              <a:t>In the body, phospholipid act as a lipid bilayer in the cell membrane. Most  cells will have some sort of phospholipid membrane.</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B720B1B-80C8-4360-9F4B-BC5084405AFF}"/>
              </a:ext>
            </a:extLst>
          </p:cNvPr>
          <p:cNvPicPr>
            <a:picLocks noChangeAspect="1"/>
          </p:cNvPicPr>
          <p:nvPr/>
        </p:nvPicPr>
        <p:blipFill>
          <a:blip r:embed="rId3"/>
          <a:stretch>
            <a:fillRect/>
          </a:stretch>
        </p:blipFill>
        <p:spPr>
          <a:xfrm>
            <a:off x="1187624" y="1944073"/>
            <a:ext cx="6300192" cy="4263887"/>
          </a:xfrm>
          <a:prstGeom prst="rect">
            <a:avLst/>
          </a:prstGeom>
        </p:spPr>
      </p:pic>
    </p:spTree>
    <p:extLst>
      <p:ext uri="{BB962C8B-B14F-4D97-AF65-F5344CB8AC3E}">
        <p14:creationId xmlns:p14="http://schemas.microsoft.com/office/powerpoint/2010/main" val="279492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pic>
        <p:nvPicPr>
          <p:cNvPr id="4" name="Picture 3"/>
          <p:cNvPicPr>
            <a:picLocks noChangeAspect="1"/>
          </p:cNvPicPr>
          <p:nvPr/>
        </p:nvPicPr>
        <p:blipFill rotWithShape="1">
          <a:blip r:embed="rId2"/>
          <a:srcRect l="59181" t="16571"/>
          <a:stretch/>
        </p:blipFill>
        <p:spPr>
          <a:xfrm>
            <a:off x="5717255" y="1277221"/>
            <a:ext cx="3302188" cy="5128197"/>
          </a:xfrm>
          <a:prstGeom prst="rect">
            <a:avLst/>
          </a:prstGeom>
        </p:spPr>
      </p:pic>
      <p:pic>
        <p:nvPicPr>
          <p:cNvPr id="5" name="Picture 4"/>
          <p:cNvPicPr>
            <a:picLocks noChangeAspect="1"/>
          </p:cNvPicPr>
          <p:nvPr/>
        </p:nvPicPr>
        <p:blipFill rotWithShape="1">
          <a:blip r:embed="rId3"/>
          <a:srcRect r="44388"/>
          <a:stretch/>
        </p:blipFill>
        <p:spPr>
          <a:xfrm>
            <a:off x="2313843" y="1376218"/>
            <a:ext cx="3440953" cy="4800600"/>
          </a:xfrm>
          <a:prstGeom prst="rect">
            <a:avLst/>
          </a:prstGeom>
        </p:spPr>
      </p:pic>
      <p:pic>
        <p:nvPicPr>
          <p:cNvPr id="6" name="Picture 5"/>
          <p:cNvPicPr>
            <a:picLocks noChangeAspect="1"/>
          </p:cNvPicPr>
          <p:nvPr/>
        </p:nvPicPr>
        <p:blipFill rotWithShape="1">
          <a:blip r:embed="rId2"/>
          <a:srcRect t="16571" r="70457"/>
          <a:stretch/>
        </p:blipFill>
        <p:spPr>
          <a:xfrm>
            <a:off x="0" y="1223818"/>
            <a:ext cx="2390043" cy="5128197"/>
          </a:xfrm>
          <a:prstGeom prst="rect">
            <a:avLst/>
          </a:prstGeom>
        </p:spPr>
      </p:pic>
    </p:spTree>
    <p:extLst>
      <p:ext uri="{BB962C8B-B14F-4D97-AF65-F5344CB8AC3E}">
        <p14:creationId xmlns:p14="http://schemas.microsoft.com/office/powerpoint/2010/main" val="172412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normAutofit lnSpcReduction="10000"/>
          </a:bodyPr>
          <a:lstStyle/>
          <a:p>
            <a:r>
              <a:rPr lang="en-US" dirty="0"/>
              <a:t>The hydrophilic portions remain exposed to the aqueous-external environment.</a:t>
            </a:r>
          </a:p>
          <a:p>
            <a:endParaRPr lang="en-US" dirty="0"/>
          </a:p>
          <a:p>
            <a:r>
              <a:rPr lang="en-US" dirty="0"/>
              <a:t>the bilayer character of membranes probably represents the most stable arrangement of lipid molecules in an aqueous environment. </a:t>
            </a:r>
          </a:p>
          <a:p>
            <a:endParaRPr lang="en-US" dirty="0"/>
          </a:p>
          <a:p>
            <a:r>
              <a:rPr lang="en-US" dirty="0"/>
              <a:t>The cell membrane consists of: 	</a:t>
            </a:r>
          </a:p>
          <a:p>
            <a:pPr lvl="1"/>
            <a:r>
              <a:rPr lang="en-US" dirty="0">
                <a:solidFill>
                  <a:srgbClr val="0033CC"/>
                </a:solidFill>
              </a:rPr>
              <a:t>phospholipid bilayer </a:t>
            </a:r>
          </a:p>
          <a:p>
            <a:pPr lvl="1"/>
            <a:r>
              <a:rPr lang="en-US" dirty="0">
                <a:solidFill>
                  <a:srgbClr val="0033CC"/>
                </a:solidFill>
              </a:rPr>
              <a:t>proteins embedded within it.</a:t>
            </a:r>
          </a:p>
          <a:p>
            <a:endParaRPr lang="en-MY" dirty="0"/>
          </a:p>
        </p:txBody>
      </p:sp>
    </p:spTree>
    <p:extLst>
      <p:ext uri="{BB962C8B-B14F-4D97-AF65-F5344CB8AC3E}">
        <p14:creationId xmlns:p14="http://schemas.microsoft.com/office/powerpoint/2010/main" val="501751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rgbClr val="000000"/>
                </a:solidFill>
              </a:rPr>
              <a:t>The phospholipid bilayer and associated protein</a:t>
            </a:r>
            <a:endParaRPr lang="en-MY" sz="3000" b="1" dirty="0"/>
          </a:p>
        </p:txBody>
      </p:sp>
      <p:sp>
        <p:nvSpPr>
          <p:cNvPr id="4" name="Slide Number Placeholder 5"/>
          <p:cNvSpPr>
            <a:spLocks noGrp="1"/>
          </p:cNvSpPr>
          <p:nvPr>
            <p:ph type="sldNum" sz="quarter" idx="12"/>
          </p:nvPr>
        </p:nvSpPr>
        <p:spPr>
          <a:xfrm>
            <a:off x="6553200" y="6245225"/>
            <a:ext cx="2133600" cy="476250"/>
          </a:xfrm>
          <a:noFill/>
        </p:spPr>
        <p:txBody>
          <a:bodyPr/>
          <a:lstStyle/>
          <a:p>
            <a:fld id="{0C68795B-C8AD-4992-8CB1-EC2B103B2B7E}" type="slidenum">
              <a:rPr lang="en-US" smtClean="0"/>
              <a:pPr/>
              <a:t>16</a:t>
            </a:fld>
            <a:endParaRPr lang="en-US"/>
          </a:p>
        </p:txBody>
      </p:sp>
      <p:sp>
        <p:nvSpPr>
          <p:cNvPr id="5" name="Text Box 4"/>
          <p:cNvSpPr txBox="1">
            <a:spLocks noChangeArrowheads="1"/>
          </p:cNvSpPr>
          <p:nvPr/>
        </p:nvSpPr>
        <p:spPr bwMode="auto">
          <a:xfrm>
            <a:off x="6629400" y="2681288"/>
            <a:ext cx="2286000" cy="1204912"/>
          </a:xfrm>
          <a:prstGeom prst="rect">
            <a:avLst/>
          </a:prstGeom>
          <a:solidFill>
            <a:srgbClr val="FFFFFF"/>
          </a:solidFill>
          <a:ln w="9525" algn="ctr">
            <a:noFill/>
            <a:miter lim="800000"/>
            <a:headEnd/>
            <a:tailEnd/>
          </a:ln>
          <a:effectLst/>
        </p:spPr>
        <p:txBody>
          <a:bodyPr/>
          <a:lstStyle/>
          <a:p>
            <a:pPr algn="ctr">
              <a:defRPr/>
            </a:pPr>
            <a:r>
              <a:rPr lang="en-US" sz="2000" b="1" dirty="0">
                <a:solidFill>
                  <a:schemeClr val="tx2"/>
                </a:solidFill>
                <a:latin typeface="Arial Narrow" pitchFamily="34" charset="0"/>
              </a:rPr>
              <a:t>Fatty acids-highly non-polar</a:t>
            </a:r>
            <a:endParaRPr lang="en-US" sz="2000" b="1" dirty="0">
              <a:solidFill>
                <a:schemeClr val="tx2"/>
              </a:solidFill>
            </a:endParaRPr>
          </a:p>
        </p:txBody>
      </p:sp>
      <p:sp>
        <p:nvSpPr>
          <p:cNvPr id="6" name="Text Box 5"/>
          <p:cNvSpPr txBox="1">
            <a:spLocks noChangeArrowheads="1"/>
          </p:cNvSpPr>
          <p:nvPr/>
        </p:nvSpPr>
        <p:spPr bwMode="auto">
          <a:xfrm>
            <a:off x="6757988" y="4433888"/>
            <a:ext cx="1258887" cy="484187"/>
          </a:xfrm>
          <a:prstGeom prst="rect">
            <a:avLst/>
          </a:prstGeom>
          <a:solidFill>
            <a:srgbClr val="FFFFFF"/>
          </a:solidFill>
          <a:ln w="9525" algn="ctr">
            <a:noFill/>
            <a:miter lim="800000"/>
            <a:headEnd/>
            <a:tailEnd/>
          </a:ln>
          <a:effectLst/>
        </p:spPr>
        <p:txBody>
          <a:bodyPr/>
          <a:lstStyle/>
          <a:p>
            <a:pPr algn="ctr">
              <a:defRPr/>
            </a:pPr>
            <a:r>
              <a:rPr lang="en-US" sz="2000" b="1">
                <a:solidFill>
                  <a:schemeClr val="tx2"/>
                </a:solidFill>
                <a:latin typeface="Arial Narrow" pitchFamily="34" charset="0"/>
              </a:rPr>
              <a:t>Glycerol</a:t>
            </a:r>
            <a:endParaRPr lang="en-US" sz="2000" b="1">
              <a:solidFill>
                <a:schemeClr val="tx2"/>
              </a:solidFill>
            </a:endParaRPr>
          </a:p>
        </p:txBody>
      </p:sp>
      <p:sp>
        <p:nvSpPr>
          <p:cNvPr id="7" name="Text Box 6"/>
          <p:cNvSpPr txBox="1">
            <a:spLocks noChangeArrowheads="1"/>
          </p:cNvSpPr>
          <p:nvPr/>
        </p:nvSpPr>
        <p:spPr bwMode="auto">
          <a:xfrm>
            <a:off x="6799263" y="5016500"/>
            <a:ext cx="1258887" cy="484188"/>
          </a:xfrm>
          <a:prstGeom prst="rect">
            <a:avLst/>
          </a:prstGeom>
          <a:solidFill>
            <a:srgbClr val="FFFFFF"/>
          </a:solidFill>
          <a:ln w="9525" algn="ctr">
            <a:noFill/>
            <a:miter lim="800000"/>
            <a:headEnd/>
            <a:tailEnd/>
          </a:ln>
          <a:effectLst/>
        </p:spPr>
        <p:txBody>
          <a:bodyPr/>
          <a:lstStyle/>
          <a:p>
            <a:pPr algn="ctr">
              <a:defRPr/>
            </a:pPr>
            <a:r>
              <a:rPr lang="en-US" sz="2000" b="1">
                <a:solidFill>
                  <a:schemeClr val="tx2"/>
                </a:solidFill>
                <a:latin typeface="Arial Narrow" pitchFamily="34" charset="0"/>
              </a:rPr>
              <a:t>Phosphate</a:t>
            </a:r>
            <a:endParaRPr lang="en-US" sz="2000" b="1">
              <a:solidFill>
                <a:schemeClr val="tx2"/>
              </a:solidFill>
            </a:endParaRPr>
          </a:p>
        </p:txBody>
      </p:sp>
      <p:sp>
        <p:nvSpPr>
          <p:cNvPr id="8" name="Text Box 7"/>
          <p:cNvSpPr txBox="1">
            <a:spLocks noChangeArrowheads="1"/>
          </p:cNvSpPr>
          <p:nvPr/>
        </p:nvSpPr>
        <p:spPr bwMode="auto">
          <a:xfrm>
            <a:off x="800100" y="1690688"/>
            <a:ext cx="1484313" cy="725487"/>
          </a:xfrm>
          <a:prstGeom prst="rect">
            <a:avLst/>
          </a:prstGeom>
          <a:noFill/>
          <a:ln w="9525" algn="ctr">
            <a:noFill/>
            <a:miter lim="800000"/>
            <a:headEnd/>
            <a:tailEnd/>
          </a:ln>
          <a:effectLst/>
        </p:spPr>
        <p:txBody>
          <a:bodyPr/>
          <a:lstStyle/>
          <a:p>
            <a:pPr algn="ctr">
              <a:defRPr/>
            </a:pPr>
            <a:r>
              <a:rPr lang="en-US" b="1">
                <a:solidFill>
                  <a:schemeClr val="tx2"/>
                </a:solidFill>
                <a:latin typeface="Arial Narrow" pitchFamily="34" charset="0"/>
              </a:rPr>
              <a:t>Hydrophilic region</a:t>
            </a:r>
            <a:endParaRPr lang="en-US" b="1">
              <a:solidFill>
                <a:schemeClr val="tx2"/>
              </a:solidFill>
            </a:endParaRPr>
          </a:p>
        </p:txBody>
      </p:sp>
      <p:sp>
        <p:nvSpPr>
          <p:cNvPr id="9" name="Text Box 8"/>
          <p:cNvSpPr txBox="1">
            <a:spLocks noChangeArrowheads="1"/>
          </p:cNvSpPr>
          <p:nvPr/>
        </p:nvSpPr>
        <p:spPr bwMode="auto">
          <a:xfrm>
            <a:off x="800100" y="3214688"/>
            <a:ext cx="1484313" cy="644525"/>
          </a:xfrm>
          <a:prstGeom prst="rect">
            <a:avLst/>
          </a:prstGeom>
          <a:solidFill>
            <a:srgbClr val="FFFFFF"/>
          </a:solidFill>
          <a:ln w="9525" algn="ctr">
            <a:noFill/>
            <a:miter lim="800000"/>
            <a:headEnd/>
            <a:tailEnd/>
          </a:ln>
          <a:effectLst/>
        </p:spPr>
        <p:txBody>
          <a:bodyPr/>
          <a:lstStyle/>
          <a:p>
            <a:pPr algn="ctr">
              <a:defRPr/>
            </a:pPr>
            <a:r>
              <a:rPr lang="en-US" b="1">
                <a:solidFill>
                  <a:schemeClr val="tx2"/>
                </a:solidFill>
                <a:latin typeface="Arial Narrow" pitchFamily="34" charset="0"/>
              </a:rPr>
              <a:t>Hydrophobic</a:t>
            </a:r>
          </a:p>
          <a:p>
            <a:pPr algn="ctr">
              <a:defRPr/>
            </a:pPr>
            <a:r>
              <a:rPr lang="en-US" b="1">
                <a:solidFill>
                  <a:schemeClr val="tx2"/>
                </a:solidFill>
                <a:latin typeface="Arial Narrow" pitchFamily="34" charset="0"/>
              </a:rPr>
              <a:t>region</a:t>
            </a:r>
            <a:endParaRPr lang="en-US" b="1">
              <a:solidFill>
                <a:schemeClr val="tx2"/>
              </a:solidFill>
            </a:endParaRPr>
          </a:p>
        </p:txBody>
      </p:sp>
      <p:sp>
        <p:nvSpPr>
          <p:cNvPr id="10" name="AutoShape 92"/>
          <p:cNvSpPr>
            <a:spLocks/>
          </p:cNvSpPr>
          <p:nvPr/>
        </p:nvSpPr>
        <p:spPr bwMode="auto">
          <a:xfrm>
            <a:off x="2390775" y="1616075"/>
            <a:ext cx="179388" cy="644525"/>
          </a:xfrm>
          <a:prstGeom prst="leftBrace">
            <a:avLst>
              <a:gd name="adj1" fmla="val 29941"/>
              <a:gd name="adj2" fmla="val 50000"/>
            </a:avLst>
          </a:prstGeom>
          <a:noFill/>
          <a:ln w="28575">
            <a:solidFill>
              <a:srgbClr val="000000"/>
            </a:solidFill>
            <a:round/>
            <a:headEnd/>
            <a:tailEnd/>
          </a:ln>
        </p:spPr>
        <p:txBody>
          <a:bodyPr/>
          <a:lstStyle/>
          <a:p>
            <a:endParaRPr lang="en-US"/>
          </a:p>
        </p:txBody>
      </p:sp>
      <p:sp>
        <p:nvSpPr>
          <p:cNvPr id="11" name="AutoShape 93"/>
          <p:cNvSpPr>
            <a:spLocks/>
          </p:cNvSpPr>
          <p:nvPr/>
        </p:nvSpPr>
        <p:spPr bwMode="auto">
          <a:xfrm>
            <a:off x="2390775" y="2312988"/>
            <a:ext cx="179388" cy="2255837"/>
          </a:xfrm>
          <a:prstGeom prst="leftBrace">
            <a:avLst>
              <a:gd name="adj1" fmla="val 104793"/>
              <a:gd name="adj2" fmla="val 50000"/>
            </a:avLst>
          </a:prstGeom>
          <a:noFill/>
          <a:ln w="28575">
            <a:solidFill>
              <a:srgbClr val="000000"/>
            </a:solidFill>
            <a:round/>
            <a:headEnd/>
            <a:tailEnd/>
          </a:ln>
        </p:spPr>
        <p:txBody>
          <a:bodyPr/>
          <a:lstStyle/>
          <a:p>
            <a:endParaRPr lang="en-US"/>
          </a:p>
        </p:txBody>
      </p:sp>
      <p:sp>
        <p:nvSpPr>
          <p:cNvPr id="12" name="Line 96"/>
          <p:cNvSpPr>
            <a:spLocks noChangeShapeType="1"/>
          </p:cNvSpPr>
          <p:nvPr/>
        </p:nvSpPr>
        <p:spPr bwMode="auto">
          <a:xfrm flipH="1" flipV="1">
            <a:off x="6175375" y="2952750"/>
            <a:ext cx="539750" cy="161925"/>
          </a:xfrm>
          <a:prstGeom prst="line">
            <a:avLst/>
          </a:prstGeom>
          <a:noFill/>
          <a:ln w="28575">
            <a:solidFill>
              <a:srgbClr val="FF3300"/>
            </a:solidFill>
            <a:round/>
            <a:headEnd/>
            <a:tailEnd type="triangle" w="med" len="med"/>
          </a:ln>
        </p:spPr>
        <p:txBody>
          <a:bodyPr/>
          <a:lstStyle/>
          <a:p>
            <a:endParaRPr lang="en-US"/>
          </a:p>
        </p:txBody>
      </p:sp>
      <p:sp>
        <p:nvSpPr>
          <p:cNvPr id="13" name="Text Box 102"/>
          <p:cNvSpPr txBox="1">
            <a:spLocks noChangeArrowheads="1"/>
          </p:cNvSpPr>
          <p:nvPr/>
        </p:nvSpPr>
        <p:spPr bwMode="auto">
          <a:xfrm>
            <a:off x="2233635" y="5388592"/>
            <a:ext cx="2286000" cy="915988"/>
          </a:xfrm>
          <a:prstGeom prst="rect">
            <a:avLst/>
          </a:prstGeom>
          <a:noFill/>
          <a:ln w="9525">
            <a:noFill/>
            <a:miter lim="800000"/>
            <a:headEnd/>
            <a:tailEnd/>
          </a:ln>
        </p:spPr>
        <p:txBody>
          <a:bodyPr>
            <a:spAutoFit/>
          </a:bodyPr>
          <a:lstStyle/>
          <a:p>
            <a:pPr>
              <a:spcBef>
                <a:spcPct val="50000"/>
              </a:spcBef>
            </a:pPr>
            <a:r>
              <a:rPr lang="en-US" dirty="0">
                <a:latin typeface="Arial Rounded MT Bold" pitchFamily="34" charset="0"/>
              </a:rPr>
              <a:t>Protein (has hydrophobic external surface)</a:t>
            </a:r>
          </a:p>
        </p:txBody>
      </p:sp>
      <p:grpSp>
        <p:nvGrpSpPr>
          <p:cNvPr id="14" name="Group 106"/>
          <p:cNvGrpSpPr>
            <a:grpSpLocks/>
          </p:cNvGrpSpPr>
          <p:nvPr/>
        </p:nvGrpSpPr>
        <p:grpSpPr bwMode="auto">
          <a:xfrm>
            <a:off x="2736850" y="1614488"/>
            <a:ext cx="3633788" cy="3708400"/>
            <a:chOff x="1724" y="1152"/>
            <a:chExt cx="2289" cy="2336"/>
          </a:xfrm>
        </p:grpSpPr>
        <p:sp>
          <p:nvSpPr>
            <p:cNvPr id="15" name="Rectangle 10"/>
            <p:cNvSpPr>
              <a:spLocks noChangeArrowheads="1"/>
            </p:cNvSpPr>
            <p:nvPr/>
          </p:nvSpPr>
          <p:spPr bwMode="auto">
            <a:xfrm>
              <a:off x="1949" y="1525"/>
              <a:ext cx="1926" cy="1624"/>
            </a:xfrm>
            <a:prstGeom prst="rect">
              <a:avLst/>
            </a:prstGeom>
            <a:solidFill>
              <a:srgbClr val="CCFFFF"/>
            </a:solidFill>
            <a:ln w="9525" algn="ctr">
              <a:noFill/>
              <a:miter lim="800000"/>
              <a:headEnd/>
              <a:tailEnd/>
            </a:ln>
          </p:spPr>
          <p:txBody>
            <a:bodyPr/>
            <a:lstStyle/>
            <a:p>
              <a:endParaRPr lang="en-US"/>
            </a:p>
          </p:txBody>
        </p:sp>
        <p:sp>
          <p:nvSpPr>
            <p:cNvPr id="16" name="Line 11"/>
            <p:cNvSpPr>
              <a:spLocks noChangeShapeType="1"/>
            </p:cNvSpPr>
            <p:nvPr/>
          </p:nvSpPr>
          <p:spPr bwMode="auto">
            <a:xfrm>
              <a:off x="3497" y="3384"/>
              <a:ext cx="0" cy="0"/>
            </a:xfrm>
            <a:prstGeom prst="line">
              <a:avLst/>
            </a:prstGeom>
            <a:noFill/>
            <a:ln w="9525">
              <a:solidFill>
                <a:srgbClr val="000000"/>
              </a:solidFill>
              <a:round/>
              <a:headEnd/>
              <a:tailEnd/>
            </a:ln>
          </p:spPr>
          <p:txBody>
            <a:bodyPr/>
            <a:lstStyle/>
            <a:p>
              <a:endParaRPr lang="en-US"/>
            </a:p>
          </p:txBody>
        </p:sp>
        <p:sp>
          <p:nvSpPr>
            <p:cNvPr id="17" name="Oval 12"/>
            <p:cNvSpPr>
              <a:spLocks noChangeArrowheads="1"/>
            </p:cNvSpPr>
            <p:nvPr/>
          </p:nvSpPr>
          <p:spPr bwMode="auto">
            <a:xfrm>
              <a:off x="1729" y="1353"/>
              <a:ext cx="226"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8" name="Freeform 13"/>
            <p:cNvSpPr>
              <a:spLocks/>
            </p:cNvSpPr>
            <p:nvPr/>
          </p:nvSpPr>
          <p:spPr bwMode="auto">
            <a:xfrm>
              <a:off x="1761" y="1558"/>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19" name="Freeform 14"/>
            <p:cNvSpPr>
              <a:spLocks/>
            </p:cNvSpPr>
            <p:nvPr/>
          </p:nvSpPr>
          <p:spPr bwMode="auto">
            <a:xfrm>
              <a:off x="1837" y="1558"/>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20" name="Oval 15"/>
            <p:cNvSpPr>
              <a:spLocks noChangeArrowheads="1"/>
            </p:cNvSpPr>
            <p:nvPr/>
          </p:nvSpPr>
          <p:spPr bwMode="auto">
            <a:xfrm>
              <a:off x="1974" y="1355"/>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21" name="Freeform 16"/>
            <p:cNvSpPr>
              <a:spLocks/>
            </p:cNvSpPr>
            <p:nvPr/>
          </p:nvSpPr>
          <p:spPr bwMode="auto">
            <a:xfrm>
              <a:off x="2016"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22" name="Freeform 17"/>
            <p:cNvSpPr>
              <a:spLocks/>
            </p:cNvSpPr>
            <p:nvPr/>
          </p:nvSpPr>
          <p:spPr bwMode="auto">
            <a:xfrm>
              <a:off x="2082"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23" name="Oval 18"/>
            <p:cNvSpPr>
              <a:spLocks noChangeArrowheads="1"/>
            </p:cNvSpPr>
            <p:nvPr/>
          </p:nvSpPr>
          <p:spPr bwMode="auto">
            <a:xfrm>
              <a:off x="2210" y="1355"/>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24" name="Freeform 19"/>
            <p:cNvSpPr>
              <a:spLocks/>
            </p:cNvSpPr>
            <p:nvPr/>
          </p:nvSpPr>
          <p:spPr bwMode="auto">
            <a:xfrm>
              <a:off x="2252"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25" name="Freeform 20"/>
            <p:cNvSpPr>
              <a:spLocks/>
            </p:cNvSpPr>
            <p:nvPr/>
          </p:nvSpPr>
          <p:spPr bwMode="auto">
            <a:xfrm>
              <a:off x="2318"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26" name="Oval 21"/>
            <p:cNvSpPr>
              <a:spLocks noChangeArrowheads="1"/>
            </p:cNvSpPr>
            <p:nvPr/>
          </p:nvSpPr>
          <p:spPr bwMode="auto">
            <a:xfrm>
              <a:off x="2437" y="1355"/>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27" name="Freeform 22"/>
            <p:cNvSpPr>
              <a:spLocks/>
            </p:cNvSpPr>
            <p:nvPr/>
          </p:nvSpPr>
          <p:spPr bwMode="auto">
            <a:xfrm>
              <a:off x="2488"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28" name="Freeform 23"/>
            <p:cNvSpPr>
              <a:spLocks/>
            </p:cNvSpPr>
            <p:nvPr/>
          </p:nvSpPr>
          <p:spPr bwMode="auto">
            <a:xfrm>
              <a:off x="2545"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29" name="Oval 24"/>
            <p:cNvSpPr>
              <a:spLocks noChangeArrowheads="1"/>
            </p:cNvSpPr>
            <p:nvPr/>
          </p:nvSpPr>
          <p:spPr bwMode="auto">
            <a:xfrm>
              <a:off x="3087" y="1355"/>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0" name="Freeform 25"/>
            <p:cNvSpPr>
              <a:spLocks/>
            </p:cNvSpPr>
            <p:nvPr/>
          </p:nvSpPr>
          <p:spPr bwMode="auto">
            <a:xfrm>
              <a:off x="3119" y="1560"/>
              <a:ext cx="114"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31" name="Freeform 26"/>
            <p:cNvSpPr>
              <a:spLocks/>
            </p:cNvSpPr>
            <p:nvPr/>
          </p:nvSpPr>
          <p:spPr bwMode="auto">
            <a:xfrm>
              <a:off x="3195"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32" name="Oval 27"/>
            <p:cNvSpPr>
              <a:spLocks noChangeArrowheads="1"/>
            </p:cNvSpPr>
            <p:nvPr/>
          </p:nvSpPr>
          <p:spPr bwMode="auto">
            <a:xfrm>
              <a:off x="3323" y="1355"/>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3" name="Freeform 28"/>
            <p:cNvSpPr>
              <a:spLocks/>
            </p:cNvSpPr>
            <p:nvPr/>
          </p:nvSpPr>
          <p:spPr bwMode="auto">
            <a:xfrm>
              <a:off x="3365"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34" name="Freeform 29"/>
            <p:cNvSpPr>
              <a:spLocks/>
            </p:cNvSpPr>
            <p:nvPr/>
          </p:nvSpPr>
          <p:spPr bwMode="auto">
            <a:xfrm>
              <a:off x="3431"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35" name="Oval 30"/>
            <p:cNvSpPr>
              <a:spLocks noChangeArrowheads="1"/>
            </p:cNvSpPr>
            <p:nvPr/>
          </p:nvSpPr>
          <p:spPr bwMode="auto">
            <a:xfrm>
              <a:off x="3550" y="1355"/>
              <a:ext cx="226"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6" name="Freeform 31"/>
            <p:cNvSpPr>
              <a:spLocks/>
            </p:cNvSpPr>
            <p:nvPr/>
          </p:nvSpPr>
          <p:spPr bwMode="auto">
            <a:xfrm>
              <a:off x="3582"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37" name="Freeform 32"/>
            <p:cNvSpPr>
              <a:spLocks/>
            </p:cNvSpPr>
            <p:nvPr/>
          </p:nvSpPr>
          <p:spPr bwMode="auto">
            <a:xfrm>
              <a:off x="3658"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38" name="Oval 33"/>
            <p:cNvSpPr>
              <a:spLocks noChangeArrowheads="1"/>
            </p:cNvSpPr>
            <p:nvPr/>
          </p:nvSpPr>
          <p:spPr bwMode="auto">
            <a:xfrm>
              <a:off x="3786" y="1355"/>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9" name="Freeform 34"/>
            <p:cNvSpPr>
              <a:spLocks/>
            </p:cNvSpPr>
            <p:nvPr/>
          </p:nvSpPr>
          <p:spPr bwMode="auto">
            <a:xfrm>
              <a:off x="3827" y="1560"/>
              <a:ext cx="114"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40" name="Freeform 35"/>
            <p:cNvSpPr>
              <a:spLocks/>
            </p:cNvSpPr>
            <p:nvPr/>
          </p:nvSpPr>
          <p:spPr bwMode="auto">
            <a:xfrm>
              <a:off x="3894" y="1560"/>
              <a:ext cx="113" cy="71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41" name="Oval 36"/>
            <p:cNvSpPr>
              <a:spLocks noChangeArrowheads="1"/>
            </p:cNvSpPr>
            <p:nvPr/>
          </p:nvSpPr>
          <p:spPr bwMode="auto">
            <a:xfrm>
              <a:off x="1780" y="1152"/>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2" name="Oval 37"/>
            <p:cNvSpPr>
              <a:spLocks noChangeArrowheads="1"/>
            </p:cNvSpPr>
            <p:nvPr/>
          </p:nvSpPr>
          <p:spPr bwMode="auto">
            <a:xfrm>
              <a:off x="2025" y="1152"/>
              <a:ext cx="114"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3" name="Oval 38"/>
            <p:cNvSpPr>
              <a:spLocks noChangeArrowheads="1"/>
            </p:cNvSpPr>
            <p:nvPr/>
          </p:nvSpPr>
          <p:spPr bwMode="auto">
            <a:xfrm>
              <a:off x="2498" y="1152"/>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4" name="Oval 39"/>
            <p:cNvSpPr>
              <a:spLocks noChangeArrowheads="1"/>
            </p:cNvSpPr>
            <p:nvPr/>
          </p:nvSpPr>
          <p:spPr bwMode="auto">
            <a:xfrm>
              <a:off x="2271" y="1152"/>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5" name="Oval 40"/>
            <p:cNvSpPr>
              <a:spLocks noChangeArrowheads="1"/>
            </p:cNvSpPr>
            <p:nvPr/>
          </p:nvSpPr>
          <p:spPr bwMode="auto">
            <a:xfrm>
              <a:off x="3148" y="1152"/>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6" name="Oval 41"/>
            <p:cNvSpPr>
              <a:spLocks noChangeArrowheads="1"/>
            </p:cNvSpPr>
            <p:nvPr/>
          </p:nvSpPr>
          <p:spPr bwMode="auto">
            <a:xfrm>
              <a:off x="3374" y="1152"/>
              <a:ext cx="114"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7" name="Oval 42"/>
            <p:cNvSpPr>
              <a:spLocks noChangeArrowheads="1"/>
            </p:cNvSpPr>
            <p:nvPr/>
          </p:nvSpPr>
          <p:spPr bwMode="auto">
            <a:xfrm>
              <a:off x="3601" y="1152"/>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8" name="Oval 43"/>
            <p:cNvSpPr>
              <a:spLocks noChangeArrowheads="1"/>
            </p:cNvSpPr>
            <p:nvPr/>
          </p:nvSpPr>
          <p:spPr bwMode="auto">
            <a:xfrm>
              <a:off x="3837" y="1152"/>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9" name="Line 44"/>
            <p:cNvSpPr>
              <a:spLocks noChangeShapeType="1"/>
            </p:cNvSpPr>
            <p:nvPr/>
          </p:nvSpPr>
          <p:spPr bwMode="auto">
            <a:xfrm>
              <a:off x="1837" y="1253"/>
              <a:ext cx="0" cy="102"/>
            </a:xfrm>
            <a:prstGeom prst="line">
              <a:avLst/>
            </a:prstGeom>
            <a:noFill/>
            <a:ln w="9525">
              <a:solidFill>
                <a:srgbClr val="000000"/>
              </a:solidFill>
              <a:round/>
              <a:headEnd/>
              <a:tailEnd/>
            </a:ln>
          </p:spPr>
          <p:txBody>
            <a:bodyPr/>
            <a:lstStyle/>
            <a:p>
              <a:endParaRPr lang="en-US"/>
            </a:p>
          </p:txBody>
        </p:sp>
        <p:sp>
          <p:nvSpPr>
            <p:cNvPr id="50" name="Line 45"/>
            <p:cNvSpPr>
              <a:spLocks noChangeShapeType="1"/>
            </p:cNvSpPr>
            <p:nvPr/>
          </p:nvSpPr>
          <p:spPr bwMode="auto">
            <a:xfrm>
              <a:off x="2063" y="1253"/>
              <a:ext cx="0" cy="102"/>
            </a:xfrm>
            <a:prstGeom prst="line">
              <a:avLst/>
            </a:prstGeom>
            <a:noFill/>
            <a:ln w="9525">
              <a:solidFill>
                <a:srgbClr val="000000"/>
              </a:solidFill>
              <a:round/>
              <a:headEnd/>
              <a:tailEnd/>
            </a:ln>
          </p:spPr>
          <p:txBody>
            <a:bodyPr/>
            <a:lstStyle/>
            <a:p>
              <a:endParaRPr lang="en-US"/>
            </a:p>
          </p:txBody>
        </p:sp>
        <p:sp>
          <p:nvSpPr>
            <p:cNvPr id="51" name="Line 46"/>
            <p:cNvSpPr>
              <a:spLocks noChangeShapeType="1"/>
            </p:cNvSpPr>
            <p:nvPr/>
          </p:nvSpPr>
          <p:spPr bwMode="auto">
            <a:xfrm>
              <a:off x="2328" y="1253"/>
              <a:ext cx="0" cy="102"/>
            </a:xfrm>
            <a:prstGeom prst="line">
              <a:avLst/>
            </a:prstGeom>
            <a:noFill/>
            <a:ln w="9525">
              <a:solidFill>
                <a:srgbClr val="000000"/>
              </a:solidFill>
              <a:round/>
              <a:headEnd/>
              <a:tailEnd/>
            </a:ln>
          </p:spPr>
          <p:txBody>
            <a:bodyPr/>
            <a:lstStyle/>
            <a:p>
              <a:endParaRPr lang="en-US"/>
            </a:p>
          </p:txBody>
        </p:sp>
        <p:sp>
          <p:nvSpPr>
            <p:cNvPr id="52" name="Line 47"/>
            <p:cNvSpPr>
              <a:spLocks noChangeShapeType="1"/>
            </p:cNvSpPr>
            <p:nvPr/>
          </p:nvSpPr>
          <p:spPr bwMode="auto">
            <a:xfrm>
              <a:off x="2545" y="1253"/>
              <a:ext cx="0" cy="102"/>
            </a:xfrm>
            <a:prstGeom prst="line">
              <a:avLst/>
            </a:prstGeom>
            <a:noFill/>
            <a:ln w="9525">
              <a:solidFill>
                <a:srgbClr val="000000"/>
              </a:solidFill>
              <a:round/>
              <a:headEnd/>
              <a:tailEnd/>
            </a:ln>
          </p:spPr>
          <p:txBody>
            <a:bodyPr/>
            <a:lstStyle/>
            <a:p>
              <a:endParaRPr lang="en-US"/>
            </a:p>
          </p:txBody>
        </p:sp>
        <p:sp>
          <p:nvSpPr>
            <p:cNvPr id="53" name="Line 48"/>
            <p:cNvSpPr>
              <a:spLocks noChangeShapeType="1"/>
            </p:cNvSpPr>
            <p:nvPr/>
          </p:nvSpPr>
          <p:spPr bwMode="auto">
            <a:xfrm>
              <a:off x="3195" y="1245"/>
              <a:ext cx="0" cy="102"/>
            </a:xfrm>
            <a:prstGeom prst="line">
              <a:avLst/>
            </a:prstGeom>
            <a:noFill/>
            <a:ln w="9525">
              <a:solidFill>
                <a:srgbClr val="000000"/>
              </a:solidFill>
              <a:round/>
              <a:headEnd/>
              <a:tailEnd/>
            </a:ln>
          </p:spPr>
          <p:txBody>
            <a:bodyPr/>
            <a:lstStyle/>
            <a:p>
              <a:endParaRPr lang="en-US"/>
            </a:p>
          </p:txBody>
        </p:sp>
        <p:sp>
          <p:nvSpPr>
            <p:cNvPr id="54" name="Line 49"/>
            <p:cNvSpPr>
              <a:spLocks noChangeShapeType="1"/>
            </p:cNvSpPr>
            <p:nvPr/>
          </p:nvSpPr>
          <p:spPr bwMode="auto">
            <a:xfrm>
              <a:off x="3421" y="1245"/>
              <a:ext cx="0" cy="102"/>
            </a:xfrm>
            <a:prstGeom prst="line">
              <a:avLst/>
            </a:prstGeom>
            <a:noFill/>
            <a:ln w="9525">
              <a:solidFill>
                <a:srgbClr val="000000"/>
              </a:solidFill>
              <a:round/>
              <a:headEnd/>
              <a:tailEnd/>
            </a:ln>
          </p:spPr>
          <p:txBody>
            <a:bodyPr/>
            <a:lstStyle/>
            <a:p>
              <a:endParaRPr lang="en-US"/>
            </a:p>
          </p:txBody>
        </p:sp>
        <p:sp>
          <p:nvSpPr>
            <p:cNvPr id="55" name="Line 50"/>
            <p:cNvSpPr>
              <a:spLocks noChangeShapeType="1"/>
            </p:cNvSpPr>
            <p:nvPr/>
          </p:nvSpPr>
          <p:spPr bwMode="auto">
            <a:xfrm>
              <a:off x="3658" y="1262"/>
              <a:ext cx="0" cy="101"/>
            </a:xfrm>
            <a:prstGeom prst="line">
              <a:avLst/>
            </a:prstGeom>
            <a:noFill/>
            <a:ln w="9525">
              <a:solidFill>
                <a:srgbClr val="000000"/>
              </a:solidFill>
              <a:round/>
              <a:headEnd/>
              <a:tailEnd/>
            </a:ln>
          </p:spPr>
          <p:txBody>
            <a:bodyPr/>
            <a:lstStyle/>
            <a:p>
              <a:endParaRPr lang="en-US"/>
            </a:p>
          </p:txBody>
        </p:sp>
        <p:sp>
          <p:nvSpPr>
            <p:cNvPr id="56" name="Line 51"/>
            <p:cNvSpPr>
              <a:spLocks noChangeShapeType="1"/>
            </p:cNvSpPr>
            <p:nvPr/>
          </p:nvSpPr>
          <p:spPr bwMode="auto">
            <a:xfrm>
              <a:off x="3894" y="1245"/>
              <a:ext cx="0" cy="102"/>
            </a:xfrm>
            <a:prstGeom prst="line">
              <a:avLst/>
            </a:prstGeom>
            <a:noFill/>
            <a:ln w="9525">
              <a:solidFill>
                <a:srgbClr val="000000"/>
              </a:solidFill>
              <a:round/>
              <a:headEnd/>
              <a:tailEnd/>
            </a:ln>
          </p:spPr>
          <p:txBody>
            <a:bodyPr/>
            <a:lstStyle/>
            <a:p>
              <a:endParaRPr lang="en-US"/>
            </a:p>
          </p:txBody>
        </p:sp>
        <p:sp>
          <p:nvSpPr>
            <p:cNvPr id="57" name="Oval 52"/>
            <p:cNvSpPr>
              <a:spLocks noChangeArrowheads="1"/>
            </p:cNvSpPr>
            <p:nvPr/>
          </p:nvSpPr>
          <p:spPr bwMode="auto">
            <a:xfrm rot="10800000">
              <a:off x="3781" y="3085"/>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58" name="Freeform 53"/>
            <p:cNvSpPr>
              <a:spLocks/>
            </p:cNvSpPr>
            <p:nvPr/>
          </p:nvSpPr>
          <p:spPr bwMode="auto">
            <a:xfrm rot="10800000">
              <a:off x="3900" y="2372"/>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59" name="Freeform 54"/>
            <p:cNvSpPr>
              <a:spLocks/>
            </p:cNvSpPr>
            <p:nvPr/>
          </p:nvSpPr>
          <p:spPr bwMode="auto">
            <a:xfrm rot="10800000">
              <a:off x="3834" y="2372"/>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60" name="Oval 55"/>
            <p:cNvSpPr>
              <a:spLocks noChangeArrowheads="1"/>
            </p:cNvSpPr>
            <p:nvPr/>
          </p:nvSpPr>
          <p:spPr bwMode="auto">
            <a:xfrm rot="10800000">
              <a:off x="3535" y="3083"/>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61" name="Freeform 56"/>
            <p:cNvSpPr>
              <a:spLocks/>
            </p:cNvSpPr>
            <p:nvPr/>
          </p:nvSpPr>
          <p:spPr bwMode="auto">
            <a:xfrm rot="10800000">
              <a:off x="3654" y="2370"/>
              <a:ext cx="114"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62" name="Freeform 57"/>
            <p:cNvSpPr>
              <a:spLocks/>
            </p:cNvSpPr>
            <p:nvPr/>
          </p:nvSpPr>
          <p:spPr bwMode="auto">
            <a:xfrm rot="10800000">
              <a:off x="3588" y="2370"/>
              <a:ext cx="114"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63" name="Oval 58"/>
            <p:cNvSpPr>
              <a:spLocks noChangeArrowheads="1"/>
            </p:cNvSpPr>
            <p:nvPr/>
          </p:nvSpPr>
          <p:spPr bwMode="auto">
            <a:xfrm rot="10800000">
              <a:off x="3299" y="3083"/>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64" name="Freeform 59"/>
            <p:cNvSpPr>
              <a:spLocks/>
            </p:cNvSpPr>
            <p:nvPr/>
          </p:nvSpPr>
          <p:spPr bwMode="auto">
            <a:xfrm rot="10800000">
              <a:off x="3418" y="2370"/>
              <a:ext cx="114"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65" name="Freeform 60"/>
            <p:cNvSpPr>
              <a:spLocks/>
            </p:cNvSpPr>
            <p:nvPr/>
          </p:nvSpPr>
          <p:spPr bwMode="auto">
            <a:xfrm rot="10800000">
              <a:off x="3352" y="2370"/>
              <a:ext cx="114"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66" name="Oval 61"/>
            <p:cNvSpPr>
              <a:spLocks noChangeArrowheads="1"/>
            </p:cNvSpPr>
            <p:nvPr/>
          </p:nvSpPr>
          <p:spPr bwMode="auto">
            <a:xfrm rot="10800000">
              <a:off x="3073" y="3083"/>
              <a:ext cx="226"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67" name="Freeform 62"/>
            <p:cNvSpPr>
              <a:spLocks/>
            </p:cNvSpPr>
            <p:nvPr/>
          </p:nvSpPr>
          <p:spPr bwMode="auto">
            <a:xfrm rot="10800000">
              <a:off x="3192" y="2370"/>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68" name="Freeform 63"/>
            <p:cNvSpPr>
              <a:spLocks/>
            </p:cNvSpPr>
            <p:nvPr/>
          </p:nvSpPr>
          <p:spPr bwMode="auto">
            <a:xfrm rot="10800000">
              <a:off x="3126" y="2370"/>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69" name="Oval 64"/>
            <p:cNvSpPr>
              <a:spLocks noChangeArrowheads="1"/>
            </p:cNvSpPr>
            <p:nvPr/>
          </p:nvSpPr>
          <p:spPr bwMode="auto">
            <a:xfrm rot="10800000">
              <a:off x="2423" y="3083"/>
              <a:ext cx="226"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70" name="Freeform 65"/>
            <p:cNvSpPr>
              <a:spLocks/>
            </p:cNvSpPr>
            <p:nvPr/>
          </p:nvSpPr>
          <p:spPr bwMode="auto">
            <a:xfrm rot="10800000">
              <a:off x="2542" y="2370"/>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71" name="Freeform 66"/>
            <p:cNvSpPr>
              <a:spLocks/>
            </p:cNvSpPr>
            <p:nvPr/>
          </p:nvSpPr>
          <p:spPr bwMode="auto">
            <a:xfrm rot="10800000">
              <a:off x="2475" y="2370"/>
              <a:ext cx="114"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72" name="Oval 67"/>
            <p:cNvSpPr>
              <a:spLocks noChangeArrowheads="1"/>
            </p:cNvSpPr>
            <p:nvPr/>
          </p:nvSpPr>
          <p:spPr bwMode="auto">
            <a:xfrm rot="10800000">
              <a:off x="2187" y="3083"/>
              <a:ext cx="226"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73" name="Freeform 68"/>
            <p:cNvSpPr>
              <a:spLocks/>
            </p:cNvSpPr>
            <p:nvPr/>
          </p:nvSpPr>
          <p:spPr bwMode="auto">
            <a:xfrm rot="10800000">
              <a:off x="2306" y="2370"/>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74" name="Freeform 69"/>
            <p:cNvSpPr>
              <a:spLocks/>
            </p:cNvSpPr>
            <p:nvPr/>
          </p:nvSpPr>
          <p:spPr bwMode="auto">
            <a:xfrm rot="10800000">
              <a:off x="2239" y="2370"/>
              <a:ext cx="114"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75" name="Oval 70"/>
            <p:cNvSpPr>
              <a:spLocks noChangeArrowheads="1"/>
            </p:cNvSpPr>
            <p:nvPr/>
          </p:nvSpPr>
          <p:spPr bwMode="auto">
            <a:xfrm rot="10800000">
              <a:off x="1960" y="3083"/>
              <a:ext cx="227"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76" name="Freeform 71"/>
            <p:cNvSpPr>
              <a:spLocks/>
            </p:cNvSpPr>
            <p:nvPr/>
          </p:nvSpPr>
          <p:spPr bwMode="auto">
            <a:xfrm rot="10800000">
              <a:off x="2079" y="2370"/>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77" name="Freeform 72"/>
            <p:cNvSpPr>
              <a:spLocks/>
            </p:cNvSpPr>
            <p:nvPr/>
          </p:nvSpPr>
          <p:spPr bwMode="auto">
            <a:xfrm rot="10800000">
              <a:off x="2013" y="2370"/>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78" name="Oval 73"/>
            <p:cNvSpPr>
              <a:spLocks noChangeArrowheads="1"/>
            </p:cNvSpPr>
            <p:nvPr/>
          </p:nvSpPr>
          <p:spPr bwMode="auto">
            <a:xfrm rot="10800000">
              <a:off x="1724" y="3083"/>
              <a:ext cx="226" cy="20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79" name="Freeform 74"/>
            <p:cNvSpPr>
              <a:spLocks/>
            </p:cNvSpPr>
            <p:nvPr/>
          </p:nvSpPr>
          <p:spPr bwMode="auto">
            <a:xfrm rot="10800000">
              <a:off x="1843" y="2370"/>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80" name="Freeform 75"/>
            <p:cNvSpPr>
              <a:spLocks/>
            </p:cNvSpPr>
            <p:nvPr/>
          </p:nvSpPr>
          <p:spPr bwMode="auto">
            <a:xfrm rot="10800000">
              <a:off x="1777" y="2370"/>
              <a:ext cx="113" cy="71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1 h 1611"/>
                <a:gd name="T20" fmla="*/ 0 w 234"/>
                <a:gd name="T21" fmla="*/ 1 h 1611"/>
                <a:gd name="T22" fmla="*/ 0 w 234"/>
                <a:gd name="T23" fmla="*/ 1 h 1611"/>
                <a:gd name="T24" fmla="*/ 0 w 234"/>
                <a:gd name="T25" fmla="*/ 1 h 1611"/>
                <a:gd name="T26" fmla="*/ 0 w 234"/>
                <a:gd name="T27" fmla="*/ 1 h 1611"/>
                <a:gd name="T28" fmla="*/ 0 w 234"/>
                <a:gd name="T29" fmla="*/ 1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9050" cmpd="sng">
              <a:solidFill>
                <a:srgbClr val="000000"/>
              </a:solidFill>
              <a:round/>
              <a:headEnd/>
              <a:tailEnd/>
            </a:ln>
          </p:spPr>
          <p:txBody>
            <a:bodyPr/>
            <a:lstStyle/>
            <a:p>
              <a:endParaRPr lang="en-US"/>
            </a:p>
          </p:txBody>
        </p:sp>
        <p:sp>
          <p:nvSpPr>
            <p:cNvPr id="81" name="Oval 76"/>
            <p:cNvSpPr>
              <a:spLocks noChangeArrowheads="1"/>
            </p:cNvSpPr>
            <p:nvPr/>
          </p:nvSpPr>
          <p:spPr bwMode="auto">
            <a:xfrm rot="10800000">
              <a:off x="3843" y="3387"/>
              <a:ext cx="114"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82" name="Oval 77"/>
            <p:cNvSpPr>
              <a:spLocks noChangeArrowheads="1"/>
            </p:cNvSpPr>
            <p:nvPr/>
          </p:nvSpPr>
          <p:spPr bwMode="auto">
            <a:xfrm rot="10800000">
              <a:off x="3598" y="3387"/>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83" name="Oval 78"/>
            <p:cNvSpPr>
              <a:spLocks noChangeArrowheads="1"/>
            </p:cNvSpPr>
            <p:nvPr/>
          </p:nvSpPr>
          <p:spPr bwMode="auto">
            <a:xfrm rot="10800000">
              <a:off x="3126" y="3387"/>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84" name="Oval 79"/>
            <p:cNvSpPr>
              <a:spLocks noChangeArrowheads="1"/>
            </p:cNvSpPr>
            <p:nvPr/>
          </p:nvSpPr>
          <p:spPr bwMode="auto">
            <a:xfrm rot="10800000">
              <a:off x="3352" y="3387"/>
              <a:ext cx="114"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85" name="Oval 80"/>
            <p:cNvSpPr>
              <a:spLocks noChangeArrowheads="1"/>
            </p:cNvSpPr>
            <p:nvPr/>
          </p:nvSpPr>
          <p:spPr bwMode="auto">
            <a:xfrm rot="10800000">
              <a:off x="2475" y="3387"/>
              <a:ext cx="114"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86" name="Oval 81"/>
            <p:cNvSpPr>
              <a:spLocks noChangeArrowheads="1"/>
            </p:cNvSpPr>
            <p:nvPr/>
          </p:nvSpPr>
          <p:spPr bwMode="auto">
            <a:xfrm rot="10800000">
              <a:off x="2249" y="3387"/>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87" name="Oval 82"/>
            <p:cNvSpPr>
              <a:spLocks noChangeArrowheads="1"/>
            </p:cNvSpPr>
            <p:nvPr/>
          </p:nvSpPr>
          <p:spPr bwMode="auto">
            <a:xfrm rot="10800000">
              <a:off x="2022" y="3387"/>
              <a:ext cx="114"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88" name="Oval 83"/>
            <p:cNvSpPr>
              <a:spLocks noChangeArrowheads="1"/>
            </p:cNvSpPr>
            <p:nvPr/>
          </p:nvSpPr>
          <p:spPr bwMode="auto">
            <a:xfrm rot="10800000">
              <a:off x="1786" y="3387"/>
              <a:ext cx="113" cy="10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89" name="Line 84"/>
            <p:cNvSpPr>
              <a:spLocks noChangeShapeType="1"/>
            </p:cNvSpPr>
            <p:nvPr/>
          </p:nvSpPr>
          <p:spPr bwMode="auto">
            <a:xfrm rot="10800000">
              <a:off x="3900" y="3285"/>
              <a:ext cx="0" cy="102"/>
            </a:xfrm>
            <a:prstGeom prst="line">
              <a:avLst/>
            </a:prstGeom>
            <a:noFill/>
            <a:ln w="9525">
              <a:solidFill>
                <a:srgbClr val="000000"/>
              </a:solidFill>
              <a:round/>
              <a:headEnd/>
              <a:tailEnd/>
            </a:ln>
          </p:spPr>
          <p:txBody>
            <a:bodyPr/>
            <a:lstStyle/>
            <a:p>
              <a:endParaRPr lang="en-US"/>
            </a:p>
          </p:txBody>
        </p:sp>
        <p:sp>
          <p:nvSpPr>
            <p:cNvPr id="90" name="Line 85"/>
            <p:cNvSpPr>
              <a:spLocks noChangeShapeType="1"/>
            </p:cNvSpPr>
            <p:nvPr/>
          </p:nvSpPr>
          <p:spPr bwMode="auto">
            <a:xfrm rot="10800000">
              <a:off x="3673" y="3285"/>
              <a:ext cx="0" cy="102"/>
            </a:xfrm>
            <a:prstGeom prst="line">
              <a:avLst/>
            </a:prstGeom>
            <a:noFill/>
            <a:ln w="9525">
              <a:solidFill>
                <a:srgbClr val="000000"/>
              </a:solidFill>
              <a:round/>
              <a:headEnd/>
              <a:tailEnd/>
            </a:ln>
          </p:spPr>
          <p:txBody>
            <a:bodyPr/>
            <a:lstStyle/>
            <a:p>
              <a:endParaRPr lang="en-US"/>
            </a:p>
          </p:txBody>
        </p:sp>
        <p:sp>
          <p:nvSpPr>
            <p:cNvPr id="91" name="Line 86"/>
            <p:cNvSpPr>
              <a:spLocks noChangeShapeType="1"/>
            </p:cNvSpPr>
            <p:nvPr/>
          </p:nvSpPr>
          <p:spPr bwMode="auto">
            <a:xfrm rot="10800000">
              <a:off x="3409" y="3285"/>
              <a:ext cx="0" cy="102"/>
            </a:xfrm>
            <a:prstGeom prst="line">
              <a:avLst/>
            </a:prstGeom>
            <a:noFill/>
            <a:ln w="9525">
              <a:solidFill>
                <a:srgbClr val="000000"/>
              </a:solidFill>
              <a:round/>
              <a:headEnd/>
              <a:tailEnd/>
            </a:ln>
          </p:spPr>
          <p:txBody>
            <a:bodyPr/>
            <a:lstStyle/>
            <a:p>
              <a:endParaRPr lang="en-US"/>
            </a:p>
          </p:txBody>
        </p:sp>
        <p:sp>
          <p:nvSpPr>
            <p:cNvPr id="92" name="Line 87"/>
            <p:cNvSpPr>
              <a:spLocks noChangeShapeType="1"/>
            </p:cNvSpPr>
            <p:nvPr/>
          </p:nvSpPr>
          <p:spPr bwMode="auto">
            <a:xfrm rot="10800000">
              <a:off x="3192" y="3285"/>
              <a:ext cx="0" cy="102"/>
            </a:xfrm>
            <a:prstGeom prst="line">
              <a:avLst/>
            </a:prstGeom>
            <a:noFill/>
            <a:ln w="9525">
              <a:solidFill>
                <a:srgbClr val="000000"/>
              </a:solidFill>
              <a:round/>
              <a:headEnd/>
              <a:tailEnd/>
            </a:ln>
          </p:spPr>
          <p:txBody>
            <a:bodyPr/>
            <a:lstStyle/>
            <a:p>
              <a:endParaRPr lang="en-US"/>
            </a:p>
          </p:txBody>
        </p:sp>
        <p:sp>
          <p:nvSpPr>
            <p:cNvPr id="93" name="Line 88"/>
            <p:cNvSpPr>
              <a:spLocks noChangeShapeType="1"/>
            </p:cNvSpPr>
            <p:nvPr/>
          </p:nvSpPr>
          <p:spPr bwMode="auto">
            <a:xfrm rot="10800000">
              <a:off x="2542" y="3293"/>
              <a:ext cx="0" cy="102"/>
            </a:xfrm>
            <a:prstGeom prst="line">
              <a:avLst/>
            </a:prstGeom>
            <a:noFill/>
            <a:ln w="9525">
              <a:solidFill>
                <a:srgbClr val="000000"/>
              </a:solidFill>
              <a:round/>
              <a:headEnd/>
              <a:tailEnd/>
            </a:ln>
          </p:spPr>
          <p:txBody>
            <a:bodyPr/>
            <a:lstStyle/>
            <a:p>
              <a:endParaRPr lang="en-US"/>
            </a:p>
          </p:txBody>
        </p:sp>
        <p:sp>
          <p:nvSpPr>
            <p:cNvPr id="94" name="Line 89"/>
            <p:cNvSpPr>
              <a:spLocks noChangeShapeType="1"/>
            </p:cNvSpPr>
            <p:nvPr/>
          </p:nvSpPr>
          <p:spPr bwMode="auto">
            <a:xfrm rot="10800000">
              <a:off x="2315" y="3293"/>
              <a:ext cx="0" cy="102"/>
            </a:xfrm>
            <a:prstGeom prst="line">
              <a:avLst/>
            </a:prstGeom>
            <a:noFill/>
            <a:ln w="9525">
              <a:solidFill>
                <a:srgbClr val="000000"/>
              </a:solidFill>
              <a:round/>
              <a:headEnd/>
              <a:tailEnd/>
            </a:ln>
          </p:spPr>
          <p:txBody>
            <a:bodyPr/>
            <a:lstStyle/>
            <a:p>
              <a:endParaRPr lang="en-US"/>
            </a:p>
          </p:txBody>
        </p:sp>
        <p:sp>
          <p:nvSpPr>
            <p:cNvPr id="95" name="Line 90"/>
            <p:cNvSpPr>
              <a:spLocks noChangeShapeType="1"/>
            </p:cNvSpPr>
            <p:nvPr/>
          </p:nvSpPr>
          <p:spPr bwMode="auto">
            <a:xfrm rot="10800000">
              <a:off x="2079" y="3277"/>
              <a:ext cx="0" cy="101"/>
            </a:xfrm>
            <a:prstGeom prst="line">
              <a:avLst/>
            </a:prstGeom>
            <a:noFill/>
            <a:ln w="9525">
              <a:solidFill>
                <a:srgbClr val="000000"/>
              </a:solidFill>
              <a:round/>
              <a:headEnd/>
              <a:tailEnd/>
            </a:ln>
          </p:spPr>
          <p:txBody>
            <a:bodyPr/>
            <a:lstStyle/>
            <a:p>
              <a:endParaRPr lang="en-US"/>
            </a:p>
          </p:txBody>
        </p:sp>
        <p:sp>
          <p:nvSpPr>
            <p:cNvPr id="96" name="Line 91"/>
            <p:cNvSpPr>
              <a:spLocks noChangeShapeType="1"/>
            </p:cNvSpPr>
            <p:nvPr/>
          </p:nvSpPr>
          <p:spPr bwMode="auto">
            <a:xfrm rot="10800000">
              <a:off x="1843" y="3293"/>
              <a:ext cx="0" cy="102"/>
            </a:xfrm>
            <a:prstGeom prst="line">
              <a:avLst/>
            </a:prstGeom>
            <a:noFill/>
            <a:ln w="9525">
              <a:solidFill>
                <a:srgbClr val="000000"/>
              </a:solidFill>
              <a:round/>
              <a:headEnd/>
              <a:tailEnd/>
            </a:ln>
          </p:spPr>
          <p:txBody>
            <a:bodyPr/>
            <a:lstStyle/>
            <a:p>
              <a:endParaRPr lang="en-US"/>
            </a:p>
          </p:txBody>
        </p:sp>
      </p:grpSp>
      <p:sp>
        <p:nvSpPr>
          <p:cNvPr id="97" name="Oval 101"/>
          <p:cNvSpPr>
            <a:spLocks noChangeArrowheads="1"/>
          </p:cNvSpPr>
          <p:nvPr/>
        </p:nvSpPr>
        <p:spPr bwMode="auto">
          <a:xfrm>
            <a:off x="4267200" y="1843088"/>
            <a:ext cx="685800" cy="3733800"/>
          </a:xfrm>
          <a:prstGeom prst="ellipse">
            <a:avLst/>
          </a:prstGeom>
          <a:gradFill rotWithShape="1">
            <a:gsLst>
              <a:gs pos="0">
                <a:srgbClr val="764700"/>
              </a:gs>
              <a:gs pos="50000">
                <a:srgbClr val="FF9900"/>
              </a:gs>
              <a:gs pos="100000">
                <a:srgbClr val="764700"/>
              </a:gs>
            </a:gsLst>
            <a:lin ang="0" scaled="1"/>
          </a:gradFill>
          <a:ln w="9525">
            <a:noFill/>
            <a:round/>
            <a:headEnd/>
            <a:tailEnd/>
          </a:ln>
        </p:spPr>
        <p:txBody>
          <a:bodyPr wrap="none" anchor="ctr"/>
          <a:lstStyle/>
          <a:p>
            <a:endParaRPr lang="en-US"/>
          </a:p>
        </p:txBody>
      </p:sp>
      <p:sp>
        <p:nvSpPr>
          <p:cNvPr id="98" name="Oval 104"/>
          <p:cNvSpPr>
            <a:spLocks noChangeArrowheads="1"/>
          </p:cNvSpPr>
          <p:nvPr/>
        </p:nvSpPr>
        <p:spPr bwMode="auto">
          <a:xfrm>
            <a:off x="4257675" y="1833563"/>
            <a:ext cx="685800" cy="3743325"/>
          </a:xfrm>
          <a:prstGeom prst="ellipse">
            <a:avLst/>
          </a:prstGeom>
          <a:noFill/>
          <a:ln w="38100">
            <a:solidFill>
              <a:srgbClr val="6600FF"/>
            </a:solidFill>
            <a:prstDash val="dash"/>
            <a:round/>
            <a:headEnd/>
            <a:tailEnd/>
          </a:ln>
        </p:spPr>
        <p:txBody>
          <a:bodyPr wrap="none" anchor="ctr"/>
          <a:lstStyle/>
          <a:p>
            <a:endParaRPr lang="en-US"/>
          </a:p>
        </p:txBody>
      </p:sp>
      <p:sp>
        <p:nvSpPr>
          <p:cNvPr id="99" name="AutoShape 103"/>
          <p:cNvSpPr>
            <a:spLocks noChangeArrowheads="1"/>
          </p:cNvSpPr>
          <p:nvPr/>
        </p:nvSpPr>
        <p:spPr bwMode="auto">
          <a:xfrm rot="4014562">
            <a:off x="3962400" y="5334000"/>
            <a:ext cx="304800" cy="457200"/>
          </a:xfrm>
          <a:prstGeom prst="upArrow">
            <a:avLst>
              <a:gd name="adj1" fmla="val 50000"/>
              <a:gd name="adj2" fmla="val 37500"/>
            </a:avLst>
          </a:prstGeom>
          <a:solidFill>
            <a:srgbClr val="6600FF"/>
          </a:solidFill>
          <a:ln w="9525">
            <a:solidFill>
              <a:schemeClr val="tx1"/>
            </a:solidFill>
            <a:miter lim="800000"/>
            <a:headEnd/>
            <a:tailEnd/>
          </a:ln>
        </p:spPr>
        <p:txBody>
          <a:bodyPr vert="eaVert" wrap="none" anchor="ctr"/>
          <a:lstStyle/>
          <a:p>
            <a:endParaRPr lang="en-US"/>
          </a:p>
        </p:txBody>
      </p:sp>
      <p:sp>
        <p:nvSpPr>
          <p:cNvPr id="100" name="Text Box 107"/>
          <p:cNvSpPr txBox="1">
            <a:spLocks noChangeArrowheads="1"/>
          </p:cNvSpPr>
          <p:nvPr/>
        </p:nvSpPr>
        <p:spPr bwMode="auto">
          <a:xfrm>
            <a:off x="6324600" y="1447800"/>
            <a:ext cx="1905000" cy="584776"/>
          </a:xfrm>
          <a:prstGeom prst="rect">
            <a:avLst/>
          </a:prstGeom>
          <a:noFill/>
          <a:ln w="9525">
            <a:noFill/>
            <a:miter lim="800000"/>
            <a:headEnd/>
            <a:tailEnd/>
          </a:ln>
        </p:spPr>
        <p:txBody>
          <a:bodyPr wrap="square">
            <a:spAutoFit/>
          </a:bodyPr>
          <a:lstStyle/>
          <a:p>
            <a:pPr>
              <a:spcBef>
                <a:spcPct val="50000"/>
              </a:spcBef>
            </a:pPr>
            <a:r>
              <a:rPr lang="en-US" sz="3200" dirty="0">
                <a:solidFill>
                  <a:srgbClr val="FF3300"/>
                </a:solidFill>
                <a:latin typeface="Arial Rounded MT Bold" pitchFamily="34" charset="0"/>
              </a:rPr>
              <a:t>outside</a:t>
            </a:r>
          </a:p>
        </p:txBody>
      </p:sp>
      <p:sp>
        <p:nvSpPr>
          <p:cNvPr id="101" name="Text Box 108"/>
          <p:cNvSpPr txBox="1">
            <a:spLocks noChangeArrowheads="1"/>
          </p:cNvSpPr>
          <p:nvPr/>
        </p:nvSpPr>
        <p:spPr bwMode="auto">
          <a:xfrm>
            <a:off x="6248400" y="5410200"/>
            <a:ext cx="1447800" cy="523220"/>
          </a:xfrm>
          <a:prstGeom prst="rect">
            <a:avLst/>
          </a:prstGeom>
          <a:noFill/>
          <a:ln w="9525">
            <a:noFill/>
            <a:miter lim="800000"/>
            <a:headEnd/>
            <a:tailEnd/>
          </a:ln>
        </p:spPr>
        <p:txBody>
          <a:bodyPr wrap="square">
            <a:spAutoFit/>
          </a:bodyPr>
          <a:lstStyle/>
          <a:p>
            <a:pPr algn="ctr">
              <a:spcBef>
                <a:spcPct val="50000"/>
              </a:spcBef>
            </a:pPr>
            <a:r>
              <a:rPr lang="en-US" sz="2800" dirty="0">
                <a:solidFill>
                  <a:srgbClr val="FF3300"/>
                </a:solidFill>
                <a:latin typeface="Arial Rounded MT Bold" pitchFamily="34" charset="0"/>
              </a:rPr>
              <a:t>inside</a:t>
            </a:r>
          </a:p>
        </p:txBody>
      </p:sp>
      <p:sp>
        <p:nvSpPr>
          <p:cNvPr id="102" name="Line 97"/>
          <p:cNvSpPr>
            <a:spLocks noChangeShapeType="1"/>
          </p:cNvSpPr>
          <p:nvPr/>
        </p:nvSpPr>
        <p:spPr bwMode="auto">
          <a:xfrm flipH="1">
            <a:off x="6291263" y="4725988"/>
            <a:ext cx="539750" cy="161925"/>
          </a:xfrm>
          <a:prstGeom prst="line">
            <a:avLst/>
          </a:prstGeom>
          <a:noFill/>
          <a:ln w="28575">
            <a:solidFill>
              <a:srgbClr val="FF3300"/>
            </a:solidFill>
            <a:round/>
            <a:headEnd/>
            <a:tailEnd type="triangle" w="med" len="med"/>
          </a:ln>
        </p:spPr>
        <p:txBody>
          <a:bodyPr/>
          <a:lstStyle/>
          <a:p>
            <a:endParaRPr lang="en-US"/>
          </a:p>
        </p:txBody>
      </p:sp>
      <p:sp>
        <p:nvSpPr>
          <p:cNvPr id="103" name="Line 98"/>
          <p:cNvSpPr>
            <a:spLocks noChangeShapeType="1"/>
          </p:cNvSpPr>
          <p:nvPr/>
        </p:nvSpPr>
        <p:spPr bwMode="auto">
          <a:xfrm flipH="1">
            <a:off x="6175375" y="5211763"/>
            <a:ext cx="539750" cy="0"/>
          </a:xfrm>
          <a:prstGeom prst="line">
            <a:avLst/>
          </a:prstGeom>
          <a:noFill/>
          <a:ln w="28575">
            <a:solidFill>
              <a:srgbClr val="FF3300"/>
            </a:solidFill>
            <a:round/>
            <a:headEnd/>
            <a:tailEnd type="triangle" w="med" len="med"/>
          </a:ln>
        </p:spPr>
        <p:txBody>
          <a:bodyPr/>
          <a:lstStyle/>
          <a:p>
            <a:endParaRPr lang="en-US"/>
          </a:p>
        </p:txBody>
      </p:sp>
    </p:spTree>
    <p:extLst>
      <p:ext uri="{BB962C8B-B14F-4D97-AF65-F5344CB8AC3E}">
        <p14:creationId xmlns:p14="http://schemas.microsoft.com/office/powerpoint/2010/main" val="3960150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MY" dirty="0"/>
              <a:t>Membrane proteins</a:t>
            </a:r>
          </a:p>
        </p:txBody>
      </p:sp>
      <p:sp>
        <p:nvSpPr>
          <p:cNvPr id="7" name="Content Placeholder 6"/>
          <p:cNvSpPr>
            <a:spLocks noGrp="1"/>
          </p:cNvSpPr>
          <p:nvPr>
            <p:ph idx="1"/>
          </p:nvPr>
        </p:nvSpPr>
        <p:spPr/>
        <p:txBody>
          <a:bodyPr>
            <a:normAutofit lnSpcReduction="10000"/>
          </a:bodyPr>
          <a:lstStyle/>
          <a:p>
            <a:r>
              <a:rPr lang="en-MY" dirty="0"/>
              <a:t>20-30% of the genome encodes membrane proteins </a:t>
            </a:r>
          </a:p>
          <a:p>
            <a:r>
              <a:rPr lang="en-MY" dirty="0"/>
              <a:t>Proteins can be embedded in the inner phospholipid layer, outer phospholipid layer or span both layers</a:t>
            </a:r>
          </a:p>
          <a:p>
            <a:r>
              <a:rPr lang="en-MY" dirty="0"/>
              <a:t>Some proteins are folded such that they span the membrane in a series of “loops”</a:t>
            </a:r>
          </a:p>
          <a:p>
            <a:r>
              <a:rPr lang="en-MY" dirty="0"/>
              <a:t>Two major protein transmembrane structures</a:t>
            </a:r>
          </a:p>
          <a:p>
            <a:pPr lvl="1"/>
            <a:r>
              <a:rPr lang="el-GR" dirty="0"/>
              <a:t>α-</a:t>
            </a:r>
            <a:r>
              <a:rPr lang="en-MY" dirty="0"/>
              <a:t>helical - ubiquitously distributed</a:t>
            </a:r>
          </a:p>
          <a:p>
            <a:pPr lvl="1"/>
            <a:r>
              <a:rPr lang="el-GR" dirty="0"/>
              <a:t>β-</a:t>
            </a:r>
            <a:r>
              <a:rPr lang="en-MY" dirty="0"/>
              <a:t>barrel - outer membranes of Gram-negative bacteria, chloroplasts, and mitochondria</a:t>
            </a:r>
          </a:p>
          <a:p>
            <a:endParaRPr lang="en-MY" dirty="0"/>
          </a:p>
        </p:txBody>
      </p:sp>
    </p:spTree>
    <p:extLst>
      <p:ext uri="{BB962C8B-B14F-4D97-AF65-F5344CB8AC3E}">
        <p14:creationId xmlns:p14="http://schemas.microsoft.com/office/powerpoint/2010/main" val="3468068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r>
              <a:rPr lang="en-MY" dirty="0"/>
              <a:t>Membrane Protein Functions</a:t>
            </a:r>
          </a:p>
          <a:p>
            <a:pPr lvl="1"/>
            <a:r>
              <a:rPr lang="en-MY" dirty="0"/>
              <a:t>transport channels</a:t>
            </a:r>
          </a:p>
          <a:p>
            <a:pPr lvl="1"/>
            <a:r>
              <a:rPr lang="en-MY" dirty="0"/>
              <a:t>enzyme reactions</a:t>
            </a:r>
          </a:p>
          <a:p>
            <a:pPr lvl="1"/>
            <a:r>
              <a:rPr lang="en-MY" dirty="0"/>
              <a:t>cytoskeleton link</a:t>
            </a:r>
          </a:p>
          <a:p>
            <a:pPr lvl="1"/>
            <a:r>
              <a:rPr lang="en-MY" dirty="0"/>
              <a:t>cell adhesion</a:t>
            </a:r>
          </a:p>
          <a:p>
            <a:pPr lvl="1"/>
            <a:r>
              <a:rPr lang="en-MY" dirty="0"/>
              <a:t>cell identity</a:t>
            </a:r>
          </a:p>
          <a:p>
            <a:endParaRPr lang="en-MY" dirty="0"/>
          </a:p>
        </p:txBody>
      </p:sp>
    </p:spTree>
    <p:extLst>
      <p:ext uri="{BB962C8B-B14F-4D97-AF65-F5344CB8AC3E}">
        <p14:creationId xmlns:p14="http://schemas.microsoft.com/office/powerpoint/2010/main" val="1429066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a:xfrm>
            <a:off x="628650" y="1493116"/>
            <a:ext cx="7886700" cy="4351338"/>
          </a:xfrm>
        </p:spPr>
        <p:txBody>
          <a:bodyPr/>
          <a:lstStyle/>
          <a:p>
            <a:r>
              <a:rPr lang="en-US" dirty="0"/>
              <a:t>Three types of membrane proteins:</a:t>
            </a:r>
          </a:p>
          <a:p>
            <a:pPr marL="0" indent="0">
              <a:buNone/>
            </a:pPr>
            <a:r>
              <a:rPr lang="en-US" dirty="0"/>
              <a:t>a. </a:t>
            </a:r>
            <a:r>
              <a:rPr lang="en-US" u="sng" dirty="0">
                <a:solidFill>
                  <a:srgbClr val="0033CC"/>
                </a:solidFill>
              </a:rPr>
              <a:t>Integral proteins </a:t>
            </a:r>
            <a:r>
              <a:rPr lang="en-US" dirty="0"/>
              <a:t>- typically contain one or more transmembrane helices. </a:t>
            </a:r>
          </a:p>
          <a:p>
            <a:pPr marL="0" indent="0">
              <a:buNone/>
            </a:pPr>
            <a:r>
              <a:rPr lang="en-US" dirty="0"/>
              <a:t>b. </a:t>
            </a:r>
            <a:r>
              <a:rPr lang="en-US" u="sng" dirty="0">
                <a:solidFill>
                  <a:srgbClr val="0033CC"/>
                </a:solidFill>
              </a:rPr>
              <a:t>Peripheral proteins </a:t>
            </a:r>
            <a:r>
              <a:rPr lang="en-US" dirty="0"/>
              <a:t>- are non-covalently bonded to the polar head groups of the lipid bilayer and/or to an integral membrane protein. </a:t>
            </a:r>
          </a:p>
          <a:p>
            <a:pPr marL="0" indent="0">
              <a:buNone/>
            </a:pPr>
            <a:r>
              <a:rPr lang="en-US" dirty="0"/>
              <a:t>c. </a:t>
            </a:r>
            <a:r>
              <a:rPr lang="en-US" u="sng" dirty="0">
                <a:solidFill>
                  <a:srgbClr val="0033CC"/>
                </a:solidFill>
              </a:rPr>
              <a:t>Lipid-anchored proteins </a:t>
            </a:r>
            <a:r>
              <a:rPr lang="en-US" dirty="0"/>
              <a:t>- are covalently bonded either to a phospholipid or a fatty acid that is embedded in one of the leaflets of the lipid bilayer. </a:t>
            </a:r>
            <a:endParaRPr lang="en-MY" dirty="0"/>
          </a:p>
        </p:txBody>
      </p:sp>
    </p:spTree>
    <p:extLst>
      <p:ext uri="{BB962C8B-B14F-4D97-AF65-F5344CB8AC3E}">
        <p14:creationId xmlns:p14="http://schemas.microsoft.com/office/powerpoint/2010/main" val="183141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5DD2-2B2B-44E1-9381-C00EAA213920}"/>
              </a:ext>
            </a:extLst>
          </p:cNvPr>
          <p:cNvSpPr>
            <a:spLocks noGrp="1"/>
          </p:cNvSpPr>
          <p:nvPr>
            <p:ph type="title"/>
          </p:nvPr>
        </p:nvSpPr>
        <p:spPr/>
        <p:txBody>
          <a:bodyPr/>
          <a:lstStyle/>
          <a:p>
            <a:r>
              <a:rPr lang="en-US" b="1" dirty="0"/>
              <a:t>What are cells?</a:t>
            </a:r>
          </a:p>
        </p:txBody>
      </p:sp>
      <p:pic>
        <p:nvPicPr>
          <p:cNvPr id="1026" name="Picture 2">
            <a:extLst>
              <a:ext uri="{FF2B5EF4-FFF2-40B4-BE49-F238E27FC236}">
                <a16:creationId xmlns:a16="http://schemas.microsoft.com/office/drawing/2014/main" id="{95263D2C-D121-44AC-985B-5C73467DD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025" y="1463675"/>
            <a:ext cx="57340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008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lum bright="-22000"/>
          </a:blip>
          <a:srcRect/>
          <a:stretch>
            <a:fillRect/>
          </a:stretch>
        </p:blipFill>
        <p:spPr bwMode="auto">
          <a:xfrm>
            <a:off x="748146" y="459509"/>
            <a:ext cx="3263900" cy="2419350"/>
          </a:xfrm>
          <a:prstGeom prst="rect">
            <a:avLst/>
          </a:prstGeom>
          <a:noFill/>
          <a:ln w="9525">
            <a:noFill/>
            <a:miter lim="800000"/>
            <a:headEnd/>
            <a:tailEnd/>
          </a:ln>
        </p:spPr>
      </p:pic>
      <p:pic>
        <p:nvPicPr>
          <p:cNvPr id="5" name="Picture 5"/>
          <p:cNvPicPr>
            <a:picLocks noChangeAspect="1" noChangeArrowheads="1"/>
          </p:cNvPicPr>
          <p:nvPr/>
        </p:nvPicPr>
        <p:blipFill>
          <a:blip r:embed="rId3" cstate="print">
            <a:lum bright="-22000"/>
          </a:blip>
          <a:srcRect/>
          <a:stretch>
            <a:fillRect/>
          </a:stretch>
        </p:blipFill>
        <p:spPr bwMode="auto">
          <a:xfrm>
            <a:off x="735446" y="3328122"/>
            <a:ext cx="3187700" cy="2590800"/>
          </a:xfrm>
          <a:prstGeom prst="rect">
            <a:avLst/>
          </a:prstGeom>
          <a:noFill/>
          <a:ln w="9525">
            <a:noFill/>
            <a:miter lim="800000"/>
            <a:headEnd/>
            <a:tailEnd/>
          </a:ln>
        </p:spPr>
      </p:pic>
      <p:pic>
        <p:nvPicPr>
          <p:cNvPr id="6" name="Picture 6"/>
          <p:cNvPicPr>
            <a:picLocks noChangeAspect="1" noChangeArrowheads="1"/>
          </p:cNvPicPr>
          <p:nvPr/>
        </p:nvPicPr>
        <p:blipFill>
          <a:blip r:embed="rId4" cstate="print">
            <a:lum bright="-22000"/>
          </a:blip>
          <a:srcRect l="-398"/>
          <a:stretch>
            <a:fillRect/>
          </a:stretch>
        </p:blipFill>
        <p:spPr bwMode="auto">
          <a:xfrm>
            <a:off x="4786746" y="440459"/>
            <a:ext cx="3657600" cy="2762250"/>
          </a:xfrm>
          <a:prstGeom prst="rect">
            <a:avLst/>
          </a:prstGeom>
          <a:noFill/>
          <a:ln w="9525">
            <a:noFill/>
            <a:miter lim="800000"/>
            <a:headEnd/>
            <a:tailEnd/>
          </a:ln>
        </p:spPr>
      </p:pic>
      <p:sp>
        <p:nvSpPr>
          <p:cNvPr id="7" name="Text Box 8"/>
          <p:cNvSpPr txBox="1">
            <a:spLocks noChangeArrowheads="1"/>
          </p:cNvSpPr>
          <p:nvPr/>
        </p:nvSpPr>
        <p:spPr bwMode="auto">
          <a:xfrm>
            <a:off x="943409" y="2435947"/>
            <a:ext cx="381000" cy="366712"/>
          </a:xfrm>
          <a:prstGeom prst="rect">
            <a:avLst/>
          </a:prstGeom>
          <a:noFill/>
          <a:ln w="9525">
            <a:noFill/>
            <a:miter lim="800000"/>
            <a:headEnd/>
            <a:tailEnd/>
          </a:ln>
        </p:spPr>
        <p:txBody>
          <a:bodyPr>
            <a:spAutoFit/>
          </a:bodyPr>
          <a:lstStyle/>
          <a:p>
            <a:pPr>
              <a:spcBef>
                <a:spcPct val="50000"/>
              </a:spcBef>
            </a:pPr>
            <a:r>
              <a:rPr lang="en-US">
                <a:latin typeface="Arial Rounded MT Bold" pitchFamily="34" charset="0"/>
              </a:rPr>
              <a:t>a</a:t>
            </a:r>
          </a:p>
        </p:txBody>
      </p:sp>
      <p:sp>
        <p:nvSpPr>
          <p:cNvPr id="8" name="Text Box 9"/>
          <p:cNvSpPr txBox="1">
            <a:spLocks noChangeArrowheads="1"/>
          </p:cNvSpPr>
          <p:nvPr/>
        </p:nvSpPr>
        <p:spPr bwMode="auto">
          <a:xfrm>
            <a:off x="900546" y="5499822"/>
            <a:ext cx="381000" cy="366712"/>
          </a:xfrm>
          <a:prstGeom prst="rect">
            <a:avLst/>
          </a:prstGeom>
          <a:noFill/>
          <a:ln w="9525">
            <a:noFill/>
            <a:miter lim="800000"/>
            <a:headEnd/>
            <a:tailEnd/>
          </a:ln>
        </p:spPr>
        <p:txBody>
          <a:bodyPr>
            <a:spAutoFit/>
          </a:bodyPr>
          <a:lstStyle/>
          <a:p>
            <a:pPr>
              <a:spcBef>
                <a:spcPct val="50000"/>
              </a:spcBef>
            </a:pPr>
            <a:r>
              <a:rPr lang="en-US">
                <a:latin typeface="Arial Rounded MT Bold" pitchFamily="34" charset="0"/>
              </a:rPr>
              <a:t>b</a:t>
            </a:r>
          </a:p>
        </p:txBody>
      </p:sp>
      <p:sp>
        <p:nvSpPr>
          <p:cNvPr id="9" name="Text Box 10"/>
          <p:cNvSpPr txBox="1">
            <a:spLocks noChangeArrowheads="1"/>
          </p:cNvSpPr>
          <p:nvPr/>
        </p:nvSpPr>
        <p:spPr bwMode="auto">
          <a:xfrm>
            <a:off x="5015346" y="2821709"/>
            <a:ext cx="457200" cy="369332"/>
          </a:xfrm>
          <a:prstGeom prst="rect">
            <a:avLst/>
          </a:prstGeom>
          <a:noFill/>
          <a:ln w="9525">
            <a:noFill/>
            <a:miter lim="800000"/>
            <a:headEnd/>
            <a:tailEnd/>
          </a:ln>
        </p:spPr>
        <p:txBody>
          <a:bodyPr wrap="square">
            <a:spAutoFit/>
          </a:bodyPr>
          <a:lstStyle/>
          <a:p>
            <a:pPr>
              <a:spcBef>
                <a:spcPct val="50000"/>
              </a:spcBef>
            </a:pPr>
            <a:r>
              <a:rPr lang="en-US" dirty="0">
                <a:latin typeface="Arial Rounded MT Bold" pitchFamily="34" charset="0"/>
              </a:rPr>
              <a:t>c</a:t>
            </a:r>
          </a:p>
        </p:txBody>
      </p:sp>
      <p:sp>
        <p:nvSpPr>
          <p:cNvPr id="10" name="Text Box 11"/>
          <p:cNvSpPr txBox="1">
            <a:spLocks noChangeArrowheads="1"/>
          </p:cNvSpPr>
          <p:nvPr/>
        </p:nvSpPr>
        <p:spPr bwMode="auto">
          <a:xfrm>
            <a:off x="671946" y="2878859"/>
            <a:ext cx="3429000" cy="336550"/>
          </a:xfrm>
          <a:prstGeom prst="rect">
            <a:avLst/>
          </a:prstGeom>
          <a:noFill/>
          <a:ln w="9525">
            <a:noFill/>
            <a:miter lim="800000"/>
            <a:headEnd/>
            <a:tailEnd/>
          </a:ln>
        </p:spPr>
        <p:txBody>
          <a:bodyPr>
            <a:spAutoFit/>
          </a:bodyPr>
          <a:lstStyle/>
          <a:p>
            <a:pPr>
              <a:spcBef>
                <a:spcPct val="50000"/>
              </a:spcBef>
            </a:pPr>
            <a:r>
              <a:rPr lang="en-US" sz="1600">
                <a:latin typeface="Arial Rounded MT Bold" pitchFamily="34" charset="0"/>
              </a:rPr>
              <a:t>Integral Membrane Proteins</a:t>
            </a:r>
          </a:p>
        </p:txBody>
      </p:sp>
      <p:sp>
        <p:nvSpPr>
          <p:cNvPr id="11" name="Text Box 12"/>
          <p:cNvSpPr txBox="1">
            <a:spLocks noChangeArrowheads="1"/>
          </p:cNvSpPr>
          <p:nvPr/>
        </p:nvSpPr>
        <p:spPr bwMode="auto">
          <a:xfrm>
            <a:off x="4710546" y="3126509"/>
            <a:ext cx="3124200" cy="338554"/>
          </a:xfrm>
          <a:prstGeom prst="rect">
            <a:avLst/>
          </a:prstGeom>
          <a:noFill/>
          <a:ln w="9525">
            <a:noFill/>
            <a:miter lim="800000"/>
            <a:headEnd/>
            <a:tailEnd/>
          </a:ln>
        </p:spPr>
        <p:txBody>
          <a:bodyPr wrap="square">
            <a:spAutoFit/>
          </a:bodyPr>
          <a:lstStyle/>
          <a:p>
            <a:pPr>
              <a:spcBef>
                <a:spcPct val="50000"/>
              </a:spcBef>
            </a:pPr>
            <a:r>
              <a:rPr lang="en-US" sz="1600" dirty="0">
                <a:latin typeface="Arial Rounded MT Bold" pitchFamily="34" charset="0"/>
              </a:rPr>
              <a:t>Lipid Anchored  Proteins</a:t>
            </a:r>
          </a:p>
        </p:txBody>
      </p:sp>
      <p:sp>
        <p:nvSpPr>
          <p:cNvPr id="12" name="Text Box 13"/>
          <p:cNvSpPr txBox="1">
            <a:spLocks noChangeArrowheads="1"/>
          </p:cNvSpPr>
          <p:nvPr/>
        </p:nvSpPr>
        <p:spPr bwMode="auto">
          <a:xfrm>
            <a:off x="595746" y="5926859"/>
            <a:ext cx="3657600" cy="336550"/>
          </a:xfrm>
          <a:prstGeom prst="rect">
            <a:avLst/>
          </a:prstGeom>
          <a:noFill/>
          <a:ln w="9525">
            <a:noFill/>
            <a:miter lim="800000"/>
            <a:headEnd/>
            <a:tailEnd/>
          </a:ln>
        </p:spPr>
        <p:txBody>
          <a:bodyPr>
            <a:spAutoFit/>
          </a:bodyPr>
          <a:lstStyle/>
          <a:p>
            <a:pPr>
              <a:spcBef>
                <a:spcPct val="50000"/>
              </a:spcBef>
            </a:pPr>
            <a:r>
              <a:rPr lang="en-US" sz="1600" dirty="0">
                <a:latin typeface="Arial Rounded MT Bold" pitchFamily="34" charset="0"/>
              </a:rPr>
              <a:t>Peripheral Membrane Proteins</a:t>
            </a:r>
          </a:p>
        </p:txBody>
      </p:sp>
      <p:sp>
        <p:nvSpPr>
          <p:cNvPr id="13" name="Rectangle 12"/>
          <p:cNvSpPr/>
          <p:nvPr/>
        </p:nvSpPr>
        <p:spPr>
          <a:xfrm>
            <a:off x="4217601" y="4193309"/>
            <a:ext cx="4302945" cy="1200329"/>
          </a:xfrm>
          <a:prstGeom prst="rect">
            <a:avLst/>
          </a:prstGeom>
        </p:spPr>
        <p:txBody>
          <a:bodyPr wrap="square">
            <a:spAutoFit/>
          </a:bodyPr>
          <a:lstStyle/>
          <a:p>
            <a:r>
              <a:rPr lang="en-US" dirty="0">
                <a:latin typeface="Century Gothic"/>
                <a:cs typeface="Century Gothic"/>
              </a:rPr>
              <a:t>I: inositol</a:t>
            </a:r>
          </a:p>
          <a:p>
            <a:r>
              <a:rPr lang="en-US" dirty="0" err="1">
                <a:latin typeface="Century Gothic"/>
                <a:cs typeface="Century Gothic"/>
              </a:rPr>
              <a:t>GlcNac</a:t>
            </a:r>
            <a:r>
              <a:rPr lang="en-US" dirty="0">
                <a:latin typeface="Century Gothic"/>
                <a:cs typeface="Century Gothic"/>
              </a:rPr>
              <a:t>: N-</a:t>
            </a:r>
            <a:r>
              <a:rPr lang="en-US" dirty="0" err="1">
                <a:latin typeface="Century Gothic"/>
                <a:cs typeface="Century Gothic"/>
              </a:rPr>
              <a:t>acetylglucosamine</a:t>
            </a:r>
            <a:r>
              <a:rPr lang="en-US" dirty="0">
                <a:latin typeface="Century Gothic"/>
                <a:cs typeface="Century Gothic"/>
              </a:rPr>
              <a:t>;</a:t>
            </a:r>
          </a:p>
          <a:p>
            <a:r>
              <a:rPr lang="en-US" dirty="0">
                <a:latin typeface="Century Gothic"/>
                <a:cs typeface="Century Gothic"/>
              </a:rPr>
              <a:t>Man: Mannose</a:t>
            </a:r>
          </a:p>
          <a:p>
            <a:r>
              <a:rPr lang="en-US" dirty="0" err="1">
                <a:latin typeface="Century Gothic"/>
                <a:cs typeface="Century Gothic"/>
              </a:rPr>
              <a:t>Etn</a:t>
            </a:r>
            <a:r>
              <a:rPr lang="en-US" dirty="0">
                <a:latin typeface="Century Gothic"/>
                <a:cs typeface="Century Gothic"/>
              </a:rPr>
              <a:t>: ethanolamine. </a:t>
            </a:r>
          </a:p>
        </p:txBody>
      </p:sp>
    </p:spTree>
    <p:extLst>
      <p:ext uri="{BB962C8B-B14F-4D97-AF65-F5344CB8AC3E}">
        <p14:creationId xmlns:p14="http://schemas.microsoft.com/office/powerpoint/2010/main" val="1152225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Classes of transport protein</a:t>
            </a:r>
          </a:p>
        </p:txBody>
      </p:sp>
      <p:sp>
        <p:nvSpPr>
          <p:cNvPr id="3" name="Content Placeholder 2"/>
          <p:cNvSpPr>
            <a:spLocks noGrp="1"/>
          </p:cNvSpPr>
          <p:nvPr>
            <p:ph idx="1"/>
          </p:nvPr>
        </p:nvSpPr>
        <p:spPr/>
        <p:txBody>
          <a:bodyPr>
            <a:normAutofit fontScale="92500" lnSpcReduction="10000"/>
          </a:bodyPr>
          <a:lstStyle/>
          <a:p>
            <a:pPr marL="495300" indent="-495300">
              <a:buNone/>
            </a:pPr>
            <a:r>
              <a:rPr lang="en-US" altLang="zh-CN" sz="2400" dirty="0">
                <a:solidFill>
                  <a:srgbClr val="000000"/>
                </a:solidFill>
                <a:ea typeface="SimSun" pitchFamily="2" charset="-122"/>
              </a:rPr>
              <a:t>Three classes of transport proteins :</a:t>
            </a:r>
          </a:p>
          <a:p>
            <a:pPr marL="869950" lvl="1" indent="-412750">
              <a:buClr>
                <a:schemeClr val="tx1"/>
              </a:buClr>
              <a:buFontTx/>
              <a:buAutoNum type="romanLcPeriod"/>
            </a:pPr>
            <a:r>
              <a:rPr lang="en-US" altLang="zh-CN" sz="2500" b="1" dirty="0">
                <a:solidFill>
                  <a:srgbClr val="3333FF"/>
                </a:solidFill>
                <a:ea typeface="SimSun" pitchFamily="2" charset="-122"/>
              </a:rPr>
              <a:t>Uniporters</a:t>
            </a:r>
            <a:r>
              <a:rPr lang="en-US" altLang="zh-CN" sz="2500" dirty="0">
                <a:ea typeface="SimSun" pitchFamily="2" charset="-122"/>
              </a:rPr>
              <a:t>: transport substance from one side of the membrane to the other.</a:t>
            </a:r>
            <a:r>
              <a:rPr lang="en-US" altLang="zh-CN" dirty="0">
                <a:ea typeface="SimSun" pitchFamily="2" charset="-122"/>
              </a:rPr>
              <a:t> </a:t>
            </a:r>
            <a:endParaRPr lang="en-US" altLang="zh-CN" sz="2500" dirty="0">
              <a:ea typeface="SimSun" pitchFamily="2" charset="-122"/>
            </a:endParaRPr>
          </a:p>
          <a:p>
            <a:pPr marL="869950" lvl="1" indent="-412750">
              <a:buClr>
                <a:schemeClr val="tx1"/>
              </a:buClr>
              <a:buFontTx/>
              <a:buAutoNum type="romanLcPeriod" startAt="2"/>
            </a:pPr>
            <a:r>
              <a:rPr lang="en-US" altLang="zh-CN" sz="2500" b="1" dirty="0">
                <a:solidFill>
                  <a:srgbClr val="3333FF"/>
                </a:solidFill>
                <a:ea typeface="SimSun" pitchFamily="2" charset="-122"/>
              </a:rPr>
              <a:t>Symporters</a:t>
            </a:r>
            <a:r>
              <a:rPr lang="en-US" altLang="zh-CN" sz="2500" dirty="0">
                <a:ea typeface="SimSun" pitchFamily="2" charset="-122"/>
              </a:rPr>
              <a:t>: carry both substances across the membrane in the same direction.</a:t>
            </a:r>
          </a:p>
          <a:p>
            <a:pPr marL="869950" lvl="1" indent="-412750">
              <a:buClr>
                <a:schemeClr val="tx1"/>
              </a:buClr>
              <a:buFontTx/>
              <a:buAutoNum type="romanLcPeriod" startAt="2"/>
            </a:pPr>
            <a:r>
              <a:rPr lang="en-US" altLang="zh-CN" sz="2500" b="1" dirty="0">
                <a:solidFill>
                  <a:srgbClr val="3333FF"/>
                </a:solidFill>
                <a:ea typeface="SimSun" pitchFamily="2" charset="-122"/>
              </a:rPr>
              <a:t>Antiporters:</a:t>
            </a:r>
            <a:r>
              <a:rPr lang="en-US" altLang="zh-CN" sz="2500" dirty="0">
                <a:ea typeface="SimSun" pitchFamily="2" charset="-122"/>
              </a:rPr>
              <a:t> transport </a:t>
            </a:r>
            <a:r>
              <a:rPr lang="en-US" altLang="zh-CN" sz="2500" b="1" dirty="0">
                <a:solidFill>
                  <a:srgbClr val="3333FF"/>
                </a:solidFill>
                <a:ea typeface="SimSun" pitchFamily="2" charset="-122"/>
              </a:rPr>
              <a:t>one substance</a:t>
            </a:r>
            <a:r>
              <a:rPr lang="en-US" altLang="zh-CN" sz="2500" dirty="0">
                <a:ea typeface="SimSun" pitchFamily="2" charset="-122"/>
              </a:rPr>
              <a:t> across the membrane </a:t>
            </a:r>
            <a:r>
              <a:rPr lang="en-US" altLang="zh-CN" sz="2500" b="1" dirty="0">
                <a:solidFill>
                  <a:srgbClr val="3333FF"/>
                </a:solidFill>
                <a:ea typeface="SimSun" pitchFamily="2" charset="-122"/>
              </a:rPr>
              <a:t>in one direction</a:t>
            </a:r>
            <a:r>
              <a:rPr lang="en-US" altLang="zh-CN" sz="2500" dirty="0">
                <a:ea typeface="SimSun" pitchFamily="2" charset="-122"/>
              </a:rPr>
              <a:t> while transporting the </a:t>
            </a:r>
            <a:r>
              <a:rPr lang="en-US" altLang="zh-CN" sz="2500" b="1" dirty="0">
                <a:solidFill>
                  <a:srgbClr val="3333FF"/>
                </a:solidFill>
                <a:ea typeface="SimSun" pitchFamily="2" charset="-122"/>
              </a:rPr>
              <a:t>second substance in the opposite direction</a:t>
            </a:r>
            <a:r>
              <a:rPr lang="en-US" altLang="zh-CN" sz="2500" dirty="0">
                <a:ea typeface="SimSun" pitchFamily="2" charset="-122"/>
              </a:rPr>
              <a:t>.</a:t>
            </a:r>
          </a:p>
          <a:p>
            <a:pPr marL="457200" lvl="1" indent="0">
              <a:buClr>
                <a:schemeClr val="tx1"/>
              </a:buClr>
              <a:buNone/>
            </a:pPr>
            <a:endParaRPr lang="en-US" altLang="zh-CN" sz="2500" dirty="0">
              <a:ea typeface="SimSun" pitchFamily="2" charset="-122"/>
            </a:endParaRPr>
          </a:p>
          <a:p>
            <a:pPr marL="457200" lvl="1" indent="0">
              <a:buClr>
                <a:schemeClr val="tx1"/>
              </a:buClr>
              <a:buNone/>
            </a:pPr>
            <a:r>
              <a:rPr lang="en-US" altLang="zh-CN" sz="2500" dirty="0" err="1">
                <a:ea typeface="SimSun" pitchFamily="2" charset="-122"/>
              </a:rPr>
              <a:t>Sym</a:t>
            </a:r>
            <a:r>
              <a:rPr lang="en-US" altLang="zh-CN" sz="2500" dirty="0">
                <a:ea typeface="SimSun" pitchFamily="2" charset="-122"/>
              </a:rPr>
              <a:t>- and antiporters are </a:t>
            </a:r>
            <a:r>
              <a:rPr lang="en-US" altLang="zh-CN" sz="2500" b="1" dirty="0">
                <a:solidFill>
                  <a:srgbClr val="3333FF"/>
                </a:solidFill>
                <a:ea typeface="SimSun" pitchFamily="2" charset="-122"/>
              </a:rPr>
              <a:t>co-transport proteins- </a:t>
            </a:r>
            <a:r>
              <a:rPr lang="en-US" altLang="zh-CN" sz="2500" dirty="0">
                <a:solidFill>
                  <a:srgbClr val="000000"/>
                </a:solidFill>
                <a:ea typeface="SimSun" pitchFamily="2" charset="-122"/>
              </a:rPr>
              <a:t>transport</a:t>
            </a:r>
            <a:r>
              <a:rPr lang="en-US" altLang="zh-CN" sz="2500" dirty="0">
                <a:ea typeface="SimSun" pitchFamily="2" charset="-122"/>
              </a:rPr>
              <a:t> proteins by moving the substance of interest across the membrane along with a second substance required for transport of the first. </a:t>
            </a:r>
          </a:p>
          <a:p>
            <a:pPr marL="457200" lvl="1" indent="0">
              <a:buClr>
                <a:schemeClr val="tx1"/>
              </a:buClr>
              <a:buNone/>
            </a:pPr>
            <a:endParaRPr lang="en-US" altLang="zh-CN" sz="2500" dirty="0">
              <a:ea typeface="SimSun" pitchFamily="2" charset="-122"/>
            </a:endParaRPr>
          </a:p>
          <a:p>
            <a:endParaRPr lang="en-MY" dirty="0"/>
          </a:p>
        </p:txBody>
      </p:sp>
    </p:spTree>
    <p:extLst>
      <p:ext uri="{BB962C8B-B14F-4D97-AF65-F5344CB8AC3E}">
        <p14:creationId xmlns:p14="http://schemas.microsoft.com/office/powerpoint/2010/main" val="1415032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03"/>
          <p:cNvGrpSpPr>
            <a:grpSpLocks/>
          </p:cNvGrpSpPr>
          <p:nvPr/>
        </p:nvGrpSpPr>
        <p:grpSpPr bwMode="auto">
          <a:xfrm>
            <a:off x="1295400" y="1219200"/>
            <a:ext cx="4495800" cy="4000500"/>
            <a:chOff x="1488" y="432"/>
            <a:chExt cx="2832" cy="2520"/>
          </a:xfrm>
        </p:grpSpPr>
        <p:grpSp>
          <p:nvGrpSpPr>
            <p:cNvPr id="6" name="Group 5"/>
            <p:cNvGrpSpPr>
              <a:grpSpLocks/>
            </p:cNvGrpSpPr>
            <p:nvPr/>
          </p:nvGrpSpPr>
          <p:grpSpPr bwMode="auto">
            <a:xfrm>
              <a:off x="2901" y="761"/>
              <a:ext cx="1419" cy="1826"/>
              <a:chOff x="3847" y="9723"/>
              <a:chExt cx="3074" cy="4143"/>
            </a:xfrm>
          </p:grpSpPr>
          <p:sp>
            <p:nvSpPr>
              <p:cNvPr id="114" name="Rectangle 6"/>
              <p:cNvSpPr>
                <a:spLocks noChangeArrowheads="1"/>
              </p:cNvSpPr>
              <p:nvPr/>
            </p:nvSpPr>
            <p:spPr bwMode="auto">
              <a:xfrm>
                <a:off x="3861" y="10443"/>
                <a:ext cx="3060" cy="2880"/>
              </a:xfrm>
              <a:prstGeom prst="rect">
                <a:avLst/>
              </a:prstGeom>
              <a:solidFill>
                <a:srgbClr val="CCFFFF"/>
              </a:solidFill>
              <a:ln w="9525" algn="ctr">
                <a:noFill/>
                <a:miter lim="800000"/>
                <a:headEnd/>
                <a:tailEnd/>
              </a:ln>
            </p:spPr>
            <p:txBody>
              <a:bodyPr/>
              <a:lstStyle/>
              <a:p>
                <a:endParaRPr lang="en-US"/>
              </a:p>
            </p:txBody>
          </p:sp>
          <p:grpSp>
            <p:nvGrpSpPr>
              <p:cNvPr id="115" name="Group 7"/>
              <p:cNvGrpSpPr>
                <a:grpSpLocks/>
              </p:cNvGrpSpPr>
              <p:nvPr/>
            </p:nvGrpSpPr>
            <p:grpSpPr bwMode="auto">
              <a:xfrm>
                <a:off x="3847" y="9723"/>
                <a:ext cx="2979" cy="4143"/>
                <a:chOff x="3847" y="9723"/>
                <a:chExt cx="2979" cy="4143"/>
              </a:xfrm>
            </p:grpSpPr>
            <p:sp>
              <p:nvSpPr>
                <p:cNvPr id="116" name="Line 8"/>
                <p:cNvSpPr>
                  <a:spLocks noChangeShapeType="1"/>
                </p:cNvSpPr>
                <p:nvPr/>
              </p:nvSpPr>
              <p:spPr bwMode="auto">
                <a:xfrm>
                  <a:off x="6006" y="13682"/>
                  <a:ext cx="0" cy="0"/>
                </a:xfrm>
                <a:prstGeom prst="line">
                  <a:avLst/>
                </a:prstGeom>
                <a:noFill/>
                <a:ln w="9525">
                  <a:solidFill>
                    <a:srgbClr val="000000"/>
                  </a:solidFill>
                  <a:round/>
                  <a:headEnd/>
                  <a:tailEnd/>
                </a:ln>
              </p:spPr>
              <p:txBody>
                <a:bodyPr/>
                <a:lstStyle/>
                <a:p>
                  <a:endParaRPr lang="en-US"/>
                </a:p>
              </p:txBody>
            </p:sp>
            <p:sp>
              <p:nvSpPr>
                <p:cNvPr id="117" name="Oval 9"/>
                <p:cNvSpPr>
                  <a:spLocks noChangeArrowheads="1"/>
                </p:cNvSpPr>
                <p:nvPr/>
              </p:nvSpPr>
              <p:spPr bwMode="auto">
                <a:xfrm>
                  <a:off x="3855" y="10079"/>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18" name="Freeform 10"/>
                <p:cNvSpPr>
                  <a:spLocks/>
                </p:cNvSpPr>
                <p:nvPr/>
              </p:nvSpPr>
              <p:spPr bwMode="auto">
                <a:xfrm>
                  <a:off x="3906" y="1044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19" name="Freeform 11"/>
                <p:cNvSpPr>
                  <a:spLocks/>
                </p:cNvSpPr>
                <p:nvPr/>
              </p:nvSpPr>
              <p:spPr bwMode="auto">
                <a:xfrm>
                  <a:off x="4026" y="1044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20" name="Oval 12"/>
                <p:cNvSpPr>
                  <a:spLocks noChangeArrowheads="1"/>
                </p:cNvSpPr>
                <p:nvPr/>
              </p:nvSpPr>
              <p:spPr bwMode="auto">
                <a:xfrm>
                  <a:off x="4245"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21" name="Freeform 13"/>
                <p:cNvSpPr>
                  <a:spLocks/>
                </p:cNvSpPr>
                <p:nvPr/>
              </p:nvSpPr>
              <p:spPr bwMode="auto">
                <a:xfrm>
                  <a:off x="431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22" name="Freeform 14"/>
                <p:cNvSpPr>
                  <a:spLocks/>
                </p:cNvSpPr>
                <p:nvPr/>
              </p:nvSpPr>
              <p:spPr bwMode="auto">
                <a:xfrm>
                  <a:off x="441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23" name="Oval 15"/>
                <p:cNvSpPr>
                  <a:spLocks noChangeArrowheads="1"/>
                </p:cNvSpPr>
                <p:nvPr/>
              </p:nvSpPr>
              <p:spPr bwMode="auto">
                <a:xfrm>
                  <a:off x="4620"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24" name="Freeform 16"/>
                <p:cNvSpPr>
                  <a:spLocks/>
                </p:cNvSpPr>
                <p:nvPr/>
              </p:nvSpPr>
              <p:spPr bwMode="auto">
                <a:xfrm>
                  <a:off x="468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25" name="Freeform 17"/>
                <p:cNvSpPr>
                  <a:spLocks/>
                </p:cNvSpPr>
                <p:nvPr/>
              </p:nvSpPr>
              <p:spPr bwMode="auto">
                <a:xfrm>
                  <a:off x="479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26" name="Oval 18"/>
                <p:cNvSpPr>
                  <a:spLocks noChangeArrowheads="1"/>
                </p:cNvSpPr>
                <p:nvPr/>
              </p:nvSpPr>
              <p:spPr bwMode="auto">
                <a:xfrm>
                  <a:off x="4980"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27" name="Freeform 19"/>
                <p:cNvSpPr>
                  <a:spLocks/>
                </p:cNvSpPr>
                <p:nvPr/>
              </p:nvSpPr>
              <p:spPr bwMode="auto">
                <a:xfrm>
                  <a:off x="506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28" name="Freeform 20"/>
                <p:cNvSpPr>
                  <a:spLocks/>
                </p:cNvSpPr>
                <p:nvPr/>
              </p:nvSpPr>
              <p:spPr bwMode="auto">
                <a:xfrm>
                  <a:off x="515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29" name="Oval 21"/>
                <p:cNvSpPr>
                  <a:spLocks noChangeArrowheads="1"/>
                </p:cNvSpPr>
                <p:nvPr/>
              </p:nvSpPr>
              <p:spPr bwMode="auto">
                <a:xfrm>
                  <a:off x="5355"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30" name="Freeform 22"/>
                <p:cNvSpPr>
                  <a:spLocks/>
                </p:cNvSpPr>
                <p:nvPr/>
              </p:nvSpPr>
              <p:spPr bwMode="auto">
                <a:xfrm>
                  <a:off x="540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31" name="Freeform 23"/>
                <p:cNvSpPr>
                  <a:spLocks/>
                </p:cNvSpPr>
                <p:nvPr/>
              </p:nvSpPr>
              <p:spPr bwMode="auto">
                <a:xfrm>
                  <a:off x="552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32" name="Oval 24"/>
                <p:cNvSpPr>
                  <a:spLocks noChangeArrowheads="1"/>
                </p:cNvSpPr>
                <p:nvPr/>
              </p:nvSpPr>
              <p:spPr bwMode="auto">
                <a:xfrm>
                  <a:off x="5730"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33" name="Freeform 25"/>
                <p:cNvSpPr>
                  <a:spLocks/>
                </p:cNvSpPr>
                <p:nvPr/>
              </p:nvSpPr>
              <p:spPr bwMode="auto">
                <a:xfrm>
                  <a:off x="579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34" name="Freeform 26"/>
                <p:cNvSpPr>
                  <a:spLocks/>
                </p:cNvSpPr>
                <p:nvPr/>
              </p:nvSpPr>
              <p:spPr bwMode="auto">
                <a:xfrm>
                  <a:off x="590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35" name="Oval 27"/>
                <p:cNvSpPr>
                  <a:spLocks noChangeArrowheads="1"/>
                </p:cNvSpPr>
                <p:nvPr/>
              </p:nvSpPr>
              <p:spPr bwMode="auto">
                <a:xfrm>
                  <a:off x="6090"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36" name="Freeform 28"/>
                <p:cNvSpPr>
                  <a:spLocks/>
                </p:cNvSpPr>
                <p:nvPr/>
              </p:nvSpPr>
              <p:spPr bwMode="auto">
                <a:xfrm>
                  <a:off x="614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37" name="Freeform 29"/>
                <p:cNvSpPr>
                  <a:spLocks/>
                </p:cNvSpPr>
                <p:nvPr/>
              </p:nvSpPr>
              <p:spPr bwMode="auto">
                <a:xfrm>
                  <a:off x="626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38" name="Oval 30"/>
                <p:cNvSpPr>
                  <a:spLocks noChangeArrowheads="1"/>
                </p:cNvSpPr>
                <p:nvPr/>
              </p:nvSpPr>
              <p:spPr bwMode="auto">
                <a:xfrm>
                  <a:off x="6465"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39" name="Freeform 31"/>
                <p:cNvSpPr>
                  <a:spLocks/>
                </p:cNvSpPr>
                <p:nvPr/>
              </p:nvSpPr>
              <p:spPr bwMode="auto">
                <a:xfrm>
                  <a:off x="653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40" name="Freeform 32"/>
                <p:cNvSpPr>
                  <a:spLocks/>
                </p:cNvSpPr>
                <p:nvPr/>
              </p:nvSpPr>
              <p:spPr bwMode="auto">
                <a:xfrm>
                  <a:off x="663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41" name="Oval 33"/>
                <p:cNvSpPr>
                  <a:spLocks noChangeArrowheads="1"/>
                </p:cNvSpPr>
                <p:nvPr/>
              </p:nvSpPr>
              <p:spPr bwMode="auto">
                <a:xfrm>
                  <a:off x="393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2" name="Oval 34"/>
                <p:cNvSpPr>
                  <a:spLocks noChangeArrowheads="1"/>
                </p:cNvSpPr>
                <p:nvPr/>
              </p:nvSpPr>
              <p:spPr bwMode="auto">
                <a:xfrm>
                  <a:off x="432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3" name="Oval 35"/>
                <p:cNvSpPr>
                  <a:spLocks noChangeArrowheads="1"/>
                </p:cNvSpPr>
                <p:nvPr/>
              </p:nvSpPr>
              <p:spPr bwMode="auto">
                <a:xfrm>
                  <a:off x="507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4" name="Oval 36"/>
                <p:cNvSpPr>
                  <a:spLocks noChangeArrowheads="1"/>
                </p:cNvSpPr>
                <p:nvPr/>
              </p:nvSpPr>
              <p:spPr bwMode="auto">
                <a:xfrm>
                  <a:off x="471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5" name="Oval 37"/>
                <p:cNvSpPr>
                  <a:spLocks noChangeArrowheads="1"/>
                </p:cNvSpPr>
                <p:nvPr/>
              </p:nvSpPr>
              <p:spPr bwMode="auto">
                <a:xfrm>
                  <a:off x="5451"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6" name="Oval 38"/>
                <p:cNvSpPr>
                  <a:spLocks noChangeArrowheads="1"/>
                </p:cNvSpPr>
                <p:nvPr/>
              </p:nvSpPr>
              <p:spPr bwMode="auto">
                <a:xfrm>
                  <a:off x="5811"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7" name="Oval 39"/>
                <p:cNvSpPr>
                  <a:spLocks noChangeArrowheads="1"/>
                </p:cNvSpPr>
                <p:nvPr/>
              </p:nvSpPr>
              <p:spPr bwMode="auto">
                <a:xfrm>
                  <a:off x="6171"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8" name="Oval 40"/>
                <p:cNvSpPr>
                  <a:spLocks noChangeArrowheads="1"/>
                </p:cNvSpPr>
                <p:nvPr/>
              </p:nvSpPr>
              <p:spPr bwMode="auto">
                <a:xfrm>
                  <a:off x="654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9" name="Line 41"/>
                <p:cNvSpPr>
                  <a:spLocks noChangeShapeType="1"/>
                </p:cNvSpPr>
                <p:nvPr/>
              </p:nvSpPr>
              <p:spPr bwMode="auto">
                <a:xfrm>
                  <a:off x="4026" y="9903"/>
                  <a:ext cx="0" cy="180"/>
                </a:xfrm>
                <a:prstGeom prst="line">
                  <a:avLst/>
                </a:prstGeom>
                <a:noFill/>
                <a:ln w="9525">
                  <a:solidFill>
                    <a:srgbClr val="000000"/>
                  </a:solidFill>
                  <a:round/>
                  <a:headEnd/>
                  <a:tailEnd/>
                </a:ln>
              </p:spPr>
              <p:txBody>
                <a:bodyPr/>
                <a:lstStyle/>
                <a:p>
                  <a:endParaRPr lang="en-US"/>
                </a:p>
              </p:txBody>
            </p:sp>
            <p:sp>
              <p:nvSpPr>
                <p:cNvPr id="150" name="Line 42"/>
                <p:cNvSpPr>
                  <a:spLocks noChangeShapeType="1"/>
                </p:cNvSpPr>
                <p:nvPr/>
              </p:nvSpPr>
              <p:spPr bwMode="auto">
                <a:xfrm>
                  <a:off x="4386" y="9903"/>
                  <a:ext cx="0" cy="180"/>
                </a:xfrm>
                <a:prstGeom prst="line">
                  <a:avLst/>
                </a:prstGeom>
                <a:noFill/>
                <a:ln w="9525">
                  <a:solidFill>
                    <a:srgbClr val="000000"/>
                  </a:solidFill>
                  <a:round/>
                  <a:headEnd/>
                  <a:tailEnd/>
                </a:ln>
              </p:spPr>
              <p:txBody>
                <a:bodyPr/>
                <a:lstStyle/>
                <a:p>
                  <a:endParaRPr lang="en-US"/>
                </a:p>
              </p:txBody>
            </p:sp>
            <p:sp>
              <p:nvSpPr>
                <p:cNvPr id="151" name="Line 43"/>
                <p:cNvSpPr>
                  <a:spLocks noChangeShapeType="1"/>
                </p:cNvSpPr>
                <p:nvPr/>
              </p:nvSpPr>
              <p:spPr bwMode="auto">
                <a:xfrm>
                  <a:off x="4806" y="9903"/>
                  <a:ext cx="0" cy="180"/>
                </a:xfrm>
                <a:prstGeom prst="line">
                  <a:avLst/>
                </a:prstGeom>
                <a:noFill/>
                <a:ln w="9525">
                  <a:solidFill>
                    <a:srgbClr val="000000"/>
                  </a:solidFill>
                  <a:round/>
                  <a:headEnd/>
                  <a:tailEnd/>
                </a:ln>
              </p:spPr>
              <p:txBody>
                <a:bodyPr/>
                <a:lstStyle/>
                <a:p>
                  <a:endParaRPr lang="en-US"/>
                </a:p>
              </p:txBody>
            </p:sp>
            <p:sp>
              <p:nvSpPr>
                <p:cNvPr id="152" name="Line 44"/>
                <p:cNvSpPr>
                  <a:spLocks noChangeShapeType="1"/>
                </p:cNvSpPr>
                <p:nvPr/>
              </p:nvSpPr>
              <p:spPr bwMode="auto">
                <a:xfrm>
                  <a:off x="5151" y="9903"/>
                  <a:ext cx="0" cy="180"/>
                </a:xfrm>
                <a:prstGeom prst="line">
                  <a:avLst/>
                </a:prstGeom>
                <a:noFill/>
                <a:ln w="9525">
                  <a:solidFill>
                    <a:srgbClr val="000000"/>
                  </a:solidFill>
                  <a:round/>
                  <a:headEnd/>
                  <a:tailEnd/>
                </a:ln>
              </p:spPr>
              <p:txBody>
                <a:bodyPr/>
                <a:lstStyle/>
                <a:p>
                  <a:endParaRPr lang="en-US"/>
                </a:p>
              </p:txBody>
            </p:sp>
            <p:sp>
              <p:nvSpPr>
                <p:cNvPr id="153" name="Line 45"/>
                <p:cNvSpPr>
                  <a:spLocks noChangeShapeType="1"/>
                </p:cNvSpPr>
                <p:nvPr/>
              </p:nvSpPr>
              <p:spPr bwMode="auto">
                <a:xfrm>
                  <a:off x="5526" y="9888"/>
                  <a:ext cx="0" cy="180"/>
                </a:xfrm>
                <a:prstGeom prst="line">
                  <a:avLst/>
                </a:prstGeom>
                <a:noFill/>
                <a:ln w="9525">
                  <a:solidFill>
                    <a:srgbClr val="000000"/>
                  </a:solidFill>
                  <a:round/>
                  <a:headEnd/>
                  <a:tailEnd/>
                </a:ln>
              </p:spPr>
              <p:txBody>
                <a:bodyPr/>
                <a:lstStyle/>
                <a:p>
                  <a:endParaRPr lang="en-US"/>
                </a:p>
              </p:txBody>
            </p:sp>
            <p:sp>
              <p:nvSpPr>
                <p:cNvPr id="154" name="Line 46"/>
                <p:cNvSpPr>
                  <a:spLocks noChangeShapeType="1"/>
                </p:cNvSpPr>
                <p:nvPr/>
              </p:nvSpPr>
              <p:spPr bwMode="auto">
                <a:xfrm>
                  <a:off x="5886" y="9888"/>
                  <a:ext cx="0" cy="180"/>
                </a:xfrm>
                <a:prstGeom prst="line">
                  <a:avLst/>
                </a:prstGeom>
                <a:noFill/>
                <a:ln w="9525">
                  <a:solidFill>
                    <a:srgbClr val="000000"/>
                  </a:solidFill>
                  <a:round/>
                  <a:headEnd/>
                  <a:tailEnd/>
                </a:ln>
              </p:spPr>
              <p:txBody>
                <a:bodyPr/>
                <a:lstStyle/>
                <a:p>
                  <a:endParaRPr lang="en-US"/>
                </a:p>
              </p:txBody>
            </p:sp>
            <p:sp>
              <p:nvSpPr>
                <p:cNvPr id="155" name="Line 47"/>
                <p:cNvSpPr>
                  <a:spLocks noChangeShapeType="1"/>
                </p:cNvSpPr>
                <p:nvPr/>
              </p:nvSpPr>
              <p:spPr bwMode="auto">
                <a:xfrm>
                  <a:off x="6261" y="9918"/>
                  <a:ext cx="0" cy="180"/>
                </a:xfrm>
                <a:prstGeom prst="line">
                  <a:avLst/>
                </a:prstGeom>
                <a:noFill/>
                <a:ln w="9525">
                  <a:solidFill>
                    <a:srgbClr val="000000"/>
                  </a:solidFill>
                  <a:round/>
                  <a:headEnd/>
                  <a:tailEnd/>
                </a:ln>
              </p:spPr>
              <p:txBody>
                <a:bodyPr/>
                <a:lstStyle/>
                <a:p>
                  <a:endParaRPr lang="en-US"/>
                </a:p>
              </p:txBody>
            </p:sp>
            <p:sp>
              <p:nvSpPr>
                <p:cNvPr id="156" name="Line 48"/>
                <p:cNvSpPr>
                  <a:spLocks noChangeShapeType="1"/>
                </p:cNvSpPr>
                <p:nvPr/>
              </p:nvSpPr>
              <p:spPr bwMode="auto">
                <a:xfrm>
                  <a:off x="6636" y="9888"/>
                  <a:ext cx="0" cy="180"/>
                </a:xfrm>
                <a:prstGeom prst="line">
                  <a:avLst/>
                </a:prstGeom>
                <a:noFill/>
                <a:ln w="9525">
                  <a:solidFill>
                    <a:srgbClr val="000000"/>
                  </a:solidFill>
                  <a:round/>
                  <a:headEnd/>
                  <a:tailEnd/>
                </a:ln>
              </p:spPr>
              <p:txBody>
                <a:bodyPr/>
                <a:lstStyle/>
                <a:p>
                  <a:endParaRPr lang="en-US"/>
                </a:p>
              </p:txBody>
            </p:sp>
            <p:sp>
              <p:nvSpPr>
                <p:cNvPr id="157" name="Oval 49"/>
                <p:cNvSpPr>
                  <a:spLocks noChangeArrowheads="1"/>
                </p:cNvSpPr>
                <p:nvPr/>
              </p:nvSpPr>
              <p:spPr bwMode="auto">
                <a:xfrm rot="10800000">
                  <a:off x="6457" y="13151"/>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58" name="Freeform 50"/>
                <p:cNvSpPr>
                  <a:spLocks/>
                </p:cNvSpPr>
                <p:nvPr/>
              </p:nvSpPr>
              <p:spPr bwMode="auto">
                <a:xfrm rot="10800000">
                  <a:off x="6646" y="11886"/>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59" name="Freeform 51"/>
                <p:cNvSpPr>
                  <a:spLocks/>
                </p:cNvSpPr>
                <p:nvPr/>
              </p:nvSpPr>
              <p:spPr bwMode="auto">
                <a:xfrm rot="10800000">
                  <a:off x="6541" y="11886"/>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60" name="Oval 52"/>
                <p:cNvSpPr>
                  <a:spLocks noChangeArrowheads="1"/>
                </p:cNvSpPr>
                <p:nvPr/>
              </p:nvSpPr>
              <p:spPr bwMode="auto">
                <a:xfrm rot="10800000">
                  <a:off x="6067"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61" name="Freeform 53"/>
                <p:cNvSpPr>
                  <a:spLocks/>
                </p:cNvSpPr>
                <p:nvPr/>
              </p:nvSpPr>
              <p:spPr bwMode="auto">
                <a:xfrm rot="10800000">
                  <a:off x="625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62" name="Freeform 54"/>
                <p:cNvSpPr>
                  <a:spLocks/>
                </p:cNvSpPr>
                <p:nvPr/>
              </p:nvSpPr>
              <p:spPr bwMode="auto">
                <a:xfrm rot="10800000">
                  <a:off x="615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63" name="Oval 55"/>
                <p:cNvSpPr>
                  <a:spLocks noChangeArrowheads="1"/>
                </p:cNvSpPr>
                <p:nvPr/>
              </p:nvSpPr>
              <p:spPr bwMode="auto">
                <a:xfrm rot="10800000">
                  <a:off x="5692"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64" name="Freeform 56"/>
                <p:cNvSpPr>
                  <a:spLocks/>
                </p:cNvSpPr>
                <p:nvPr/>
              </p:nvSpPr>
              <p:spPr bwMode="auto">
                <a:xfrm rot="10800000">
                  <a:off x="588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65" name="Freeform 57"/>
                <p:cNvSpPr>
                  <a:spLocks/>
                </p:cNvSpPr>
                <p:nvPr/>
              </p:nvSpPr>
              <p:spPr bwMode="auto">
                <a:xfrm rot="10800000">
                  <a:off x="577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66" name="Oval 58"/>
                <p:cNvSpPr>
                  <a:spLocks noChangeArrowheads="1"/>
                </p:cNvSpPr>
                <p:nvPr/>
              </p:nvSpPr>
              <p:spPr bwMode="auto">
                <a:xfrm rot="10800000">
                  <a:off x="5332"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67" name="Freeform 59"/>
                <p:cNvSpPr>
                  <a:spLocks/>
                </p:cNvSpPr>
                <p:nvPr/>
              </p:nvSpPr>
              <p:spPr bwMode="auto">
                <a:xfrm rot="10800000">
                  <a:off x="552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68" name="Freeform 60"/>
                <p:cNvSpPr>
                  <a:spLocks/>
                </p:cNvSpPr>
                <p:nvPr/>
              </p:nvSpPr>
              <p:spPr bwMode="auto">
                <a:xfrm rot="10800000">
                  <a:off x="541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69" name="Oval 61"/>
                <p:cNvSpPr>
                  <a:spLocks noChangeArrowheads="1"/>
                </p:cNvSpPr>
                <p:nvPr/>
              </p:nvSpPr>
              <p:spPr bwMode="auto">
                <a:xfrm rot="10800000">
                  <a:off x="4957"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70" name="Freeform 62"/>
                <p:cNvSpPr>
                  <a:spLocks/>
                </p:cNvSpPr>
                <p:nvPr/>
              </p:nvSpPr>
              <p:spPr bwMode="auto">
                <a:xfrm rot="10800000">
                  <a:off x="514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71" name="Freeform 63"/>
                <p:cNvSpPr>
                  <a:spLocks/>
                </p:cNvSpPr>
                <p:nvPr/>
              </p:nvSpPr>
              <p:spPr bwMode="auto">
                <a:xfrm rot="10800000">
                  <a:off x="504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72" name="Oval 64"/>
                <p:cNvSpPr>
                  <a:spLocks noChangeArrowheads="1"/>
                </p:cNvSpPr>
                <p:nvPr/>
              </p:nvSpPr>
              <p:spPr bwMode="auto">
                <a:xfrm rot="10800000">
                  <a:off x="4582"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73" name="Freeform 65"/>
                <p:cNvSpPr>
                  <a:spLocks/>
                </p:cNvSpPr>
                <p:nvPr/>
              </p:nvSpPr>
              <p:spPr bwMode="auto">
                <a:xfrm rot="10800000">
                  <a:off x="477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74" name="Freeform 66"/>
                <p:cNvSpPr>
                  <a:spLocks/>
                </p:cNvSpPr>
                <p:nvPr/>
              </p:nvSpPr>
              <p:spPr bwMode="auto">
                <a:xfrm rot="10800000">
                  <a:off x="466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75" name="Oval 67"/>
                <p:cNvSpPr>
                  <a:spLocks noChangeArrowheads="1"/>
                </p:cNvSpPr>
                <p:nvPr/>
              </p:nvSpPr>
              <p:spPr bwMode="auto">
                <a:xfrm rot="10800000">
                  <a:off x="4222"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76" name="Freeform 68"/>
                <p:cNvSpPr>
                  <a:spLocks/>
                </p:cNvSpPr>
                <p:nvPr/>
              </p:nvSpPr>
              <p:spPr bwMode="auto">
                <a:xfrm rot="10800000">
                  <a:off x="441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77" name="Freeform 69"/>
                <p:cNvSpPr>
                  <a:spLocks/>
                </p:cNvSpPr>
                <p:nvPr/>
              </p:nvSpPr>
              <p:spPr bwMode="auto">
                <a:xfrm rot="10800000">
                  <a:off x="430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78" name="Oval 70"/>
                <p:cNvSpPr>
                  <a:spLocks noChangeArrowheads="1"/>
                </p:cNvSpPr>
                <p:nvPr/>
              </p:nvSpPr>
              <p:spPr bwMode="auto">
                <a:xfrm rot="10800000">
                  <a:off x="3847"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79" name="Freeform 71"/>
                <p:cNvSpPr>
                  <a:spLocks/>
                </p:cNvSpPr>
                <p:nvPr/>
              </p:nvSpPr>
              <p:spPr bwMode="auto">
                <a:xfrm rot="10800000">
                  <a:off x="403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80" name="Freeform 72"/>
                <p:cNvSpPr>
                  <a:spLocks/>
                </p:cNvSpPr>
                <p:nvPr/>
              </p:nvSpPr>
              <p:spPr bwMode="auto">
                <a:xfrm rot="10800000">
                  <a:off x="393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181" name="Oval 73"/>
                <p:cNvSpPr>
                  <a:spLocks noChangeArrowheads="1"/>
                </p:cNvSpPr>
                <p:nvPr/>
              </p:nvSpPr>
              <p:spPr bwMode="auto">
                <a:xfrm rot="10800000">
                  <a:off x="655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82" name="Oval 74"/>
                <p:cNvSpPr>
                  <a:spLocks noChangeArrowheads="1"/>
                </p:cNvSpPr>
                <p:nvPr/>
              </p:nvSpPr>
              <p:spPr bwMode="auto">
                <a:xfrm rot="10800000">
                  <a:off x="616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83" name="Oval 75"/>
                <p:cNvSpPr>
                  <a:spLocks noChangeArrowheads="1"/>
                </p:cNvSpPr>
                <p:nvPr/>
              </p:nvSpPr>
              <p:spPr bwMode="auto">
                <a:xfrm rot="10800000">
                  <a:off x="541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84" name="Oval 76"/>
                <p:cNvSpPr>
                  <a:spLocks noChangeArrowheads="1"/>
                </p:cNvSpPr>
                <p:nvPr/>
              </p:nvSpPr>
              <p:spPr bwMode="auto">
                <a:xfrm rot="10800000">
                  <a:off x="577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85" name="Oval 77"/>
                <p:cNvSpPr>
                  <a:spLocks noChangeArrowheads="1"/>
                </p:cNvSpPr>
                <p:nvPr/>
              </p:nvSpPr>
              <p:spPr bwMode="auto">
                <a:xfrm rot="10800000">
                  <a:off x="5041"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86" name="Oval 78"/>
                <p:cNvSpPr>
                  <a:spLocks noChangeArrowheads="1"/>
                </p:cNvSpPr>
                <p:nvPr/>
              </p:nvSpPr>
              <p:spPr bwMode="auto">
                <a:xfrm rot="10800000">
                  <a:off x="4681"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87" name="Oval 79"/>
                <p:cNvSpPr>
                  <a:spLocks noChangeArrowheads="1"/>
                </p:cNvSpPr>
                <p:nvPr/>
              </p:nvSpPr>
              <p:spPr bwMode="auto">
                <a:xfrm rot="10800000">
                  <a:off x="4321"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88" name="Oval 80"/>
                <p:cNvSpPr>
                  <a:spLocks noChangeArrowheads="1"/>
                </p:cNvSpPr>
                <p:nvPr/>
              </p:nvSpPr>
              <p:spPr bwMode="auto">
                <a:xfrm rot="10800000">
                  <a:off x="394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89" name="Line 81"/>
                <p:cNvSpPr>
                  <a:spLocks noChangeShapeType="1"/>
                </p:cNvSpPr>
                <p:nvPr/>
              </p:nvSpPr>
              <p:spPr bwMode="auto">
                <a:xfrm rot="10800000">
                  <a:off x="6646" y="13506"/>
                  <a:ext cx="0" cy="180"/>
                </a:xfrm>
                <a:prstGeom prst="line">
                  <a:avLst/>
                </a:prstGeom>
                <a:noFill/>
                <a:ln w="9525">
                  <a:solidFill>
                    <a:srgbClr val="000000"/>
                  </a:solidFill>
                  <a:round/>
                  <a:headEnd/>
                  <a:tailEnd/>
                </a:ln>
              </p:spPr>
              <p:txBody>
                <a:bodyPr/>
                <a:lstStyle/>
                <a:p>
                  <a:endParaRPr lang="en-US"/>
                </a:p>
              </p:txBody>
            </p:sp>
            <p:sp>
              <p:nvSpPr>
                <p:cNvPr id="190" name="Line 82"/>
                <p:cNvSpPr>
                  <a:spLocks noChangeShapeType="1"/>
                </p:cNvSpPr>
                <p:nvPr/>
              </p:nvSpPr>
              <p:spPr bwMode="auto">
                <a:xfrm rot="10800000">
                  <a:off x="6286" y="13506"/>
                  <a:ext cx="0" cy="180"/>
                </a:xfrm>
                <a:prstGeom prst="line">
                  <a:avLst/>
                </a:prstGeom>
                <a:noFill/>
                <a:ln w="9525">
                  <a:solidFill>
                    <a:srgbClr val="000000"/>
                  </a:solidFill>
                  <a:round/>
                  <a:headEnd/>
                  <a:tailEnd/>
                </a:ln>
              </p:spPr>
              <p:txBody>
                <a:bodyPr/>
                <a:lstStyle/>
                <a:p>
                  <a:endParaRPr lang="en-US"/>
                </a:p>
              </p:txBody>
            </p:sp>
            <p:sp>
              <p:nvSpPr>
                <p:cNvPr id="191" name="Line 83"/>
                <p:cNvSpPr>
                  <a:spLocks noChangeShapeType="1"/>
                </p:cNvSpPr>
                <p:nvPr/>
              </p:nvSpPr>
              <p:spPr bwMode="auto">
                <a:xfrm rot="10800000">
                  <a:off x="5866" y="13506"/>
                  <a:ext cx="0" cy="180"/>
                </a:xfrm>
                <a:prstGeom prst="line">
                  <a:avLst/>
                </a:prstGeom>
                <a:noFill/>
                <a:ln w="9525">
                  <a:solidFill>
                    <a:srgbClr val="000000"/>
                  </a:solidFill>
                  <a:round/>
                  <a:headEnd/>
                  <a:tailEnd/>
                </a:ln>
              </p:spPr>
              <p:txBody>
                <a:bodyPr/>
                <a:lstStyle/>
                <a:p>
                  <a:endParaRPr lang="en-US"/>
                </a:p>
              </p:txBody>
            </p:sp>
            <p:sp>
              <p:nvSpPr>
                <p:cNvPr id="192" name="Line 84"/>
                <p:cNvSpPr>
                  <a:spLocks noChangeShapeType="1"/>
                </p:cNvSpPr>
                <p:nvPr/>
              </p:nvSpPr>
              <p:spPr bwMode="auto">
                <a:xfrm rot="10800000">
                  <a:off x="5521" y="13506"/>
                  <a:ext cx="0" cy="180"/>
                </a:xfrm>
                <a:prstGeom prst="line">
                  <a:avLst/>
                </a:prstGeom>
                <a:noFill/>
                <a:ln w="9525">
                  <a:solidFill>
                    <a:srgbClr val="000000"/>
                  </a:solidFill>
                  <a:round/>
                  <a:headEnd/>
                  <a:tailEnd/>
                </a:ln>
              </p:spPr>
              <p:txBody>
                <a:bodyPr/>
                <a:lstStyle/>
                <a:p>
                  <a:endParaRPr lang="en-US"/>
                </a:p>
              </p:txBody>
            </p:sp>
            <p:sp>
              <p:nvSpPr>
                <p:cNvPr id="193" name="Line 85"/>
                <p:cNvSpPr>
                  <a:spLocks noChangeShapeType="1"/>
                </p:cNvSpPr>
                <p:nvPr/>
              </p:nvSpPr>
              <p:spPr bwMode="auto">
                <a:xfrm rot="10800000">
                  <a:off x="5146" y="13521"/>
                  <a:ext cx="0" cy="180"/>
                </a:xfrm>
                <a:prstGeom prst="line">
                  <a:avLst/>
                </a:prstGeom>
                <a:noFill/>
                <a:ln w="9525">
                  <a:solidFill>
                    <a:srgbClr val="000000"/>
                  </a:solidFill>
                  <a:round/>
                  <a:headEnd/>
                  <a:tailEnd/>
                </a:ln>
              </p:spPr>
              <p:txBody>
                <a:bodyPr/>
                <a:lstStyle/>
                <a:p>
                  <a:endParaRPr lang="en-US"/>
                </a:p>
              </p:txBody>
            </p:sp>
            <p:sp>
              <p:nvSpPr>
                <p:cNvPr id="194" name="Line 86"/>
                <p:cNvSpPr>
                  <a:spLocks noChangeShapeType="1"/>
                </p:cNvSpPr>
                <p:nvPr/>
              </p:nvSpPr>
              <p:spPr bwMode="auto">
                <a:xfrm rot="10800000">
                  <a:off x="4786" y="13521"/>
                  <a:ext cx="0" cy="180"/>
                </a:xfrm>
                <a:prstGeom prst="line">
                  <a:avLst/>
                </a:prstGeom>
                <a:noFill/>
                <a:ln w="9525">
                  <a:solidFill>
                    <a:srgbClr val="000000"/>
                  </a:solidFill>
                  <a:round/>
                  <a:headEnd/>
                  <a:tailEnd/>
                </a:ln>
              </p:spPr>
              <p:txBody>
                <a:bodyPr/>
                <a:lstStyle/>
                <a:p>
                  <a:endParaRPr lang="en-US"/>
                </a:p>
              </p:txBody>
            </p:sp>
            <p:sp>
              <p:nvSpPr>
                <p:cNvPr id="195" name="Line 87"/>
                <p:cNvSpPr>
                  <a:spLocks noChangeShapeType="1"/>
                </p:cNvSpPr>
                <p:nvPr/>
              </p:nvSpPr>
              <p:spPr bwMode="auto">
                <a:xfrm rot="10800000">
                  <a:off x="4411" y="13491"/>
                  <a:ext cx="0" cy="180"/>
                </a:xfrm>
                <a:prstGeom prst="line">
                  <a:avLst/>
                </a:prstGeom>
                <a:noFill/>
                <a:ln w="9525">
                  <a:solidFill>
                    <a:srgbClr val="000000"/>
                  </a:solidFill>
                  <a:round/>
                  <a:headEnd/>
                  <a:tailEnd/>
                </a:ln>
              </p:spPr>
              <p:txBody>
                <a:bodyPr/>
                <a:lstStyle/>
                <a:p>
                  <a:endParaRPr lang="en-US"/>
                </a:p>
              </p:txBody>
            </p:sp>
            <p:sp>
              <p:nvSpPr>
                <p:cNvPr id="196" name="Line 88"/>
                <p:cNvSpPr>
                  <a:spLocks noChangeShapeType="1"/>
                </p:cNvSpPr>
                <p:nvPr/>
              </p:nvSpPr>
              <p:spPr bwMode="auto">
                <a:xfrm rot="10800000">
                  <a:off x="4036" y="13521"/>
                  <a:ext cx="0" cy="180"/>
                </a:xfrm>
                <a:prstGeom prst="line">
                  <a:avLst/>
                </a:prstGeom>
                <a:noFill/>
                <a:ln w="9525">
                  <a:solidFill>
                    <a:srgbClr val="000000"/>
                  </a:solidFill>
                  <a:round/>
                  <a:headEnd/>
                  <a:tailEnd/>
                </a:ln>
              </p:spPr>
              <p:txBody>
                <a:bodyPr/>
                <a:lstStyle/>
                <a:p>
                  <a:endParaRPr lang="en-US"/>
                </a:p>
              </p:txBody>
            </p:sp>
          </p:grpSp>
        </p:grpSp>
        <p:grpSp>
          <p:nvGrpSpPr>
            <p:cNvPr id="7" name="Group 89"/>
            <p:cNvGrpSpPr>
              <a:grpSpLocks/>
            </p:cNvGrpSpPr>
            <p:nvPr/>
          </p:nvGrpSpPr>
          <p:grpSpPr bwMode="auto">
            <a:xfrm>
              <a:off x="1488" y="761"/>
              <a:ext cx="1419" cy="1826"/>
              <a:chOff x="3847" y="9723"/>
              <a:chExt cx="3074" cy="4143"/>
            </a:xfrm>
          </p:grpSpPr>
          <p:sp>
            <p:nvSpPr>
              <p:cNvPr id="31" name="Rectangle 90"/>
              <p:cNvSpPr>
                <a:spLocks noChangeArrowheads="1"/>
              </p:cNvSpPr>
              <p:nvPr/>
            </p:nvSpPr>
            <p:spPr bwMode="auto">
              <a:xfrm>
                <a:off x="3861" y="10443"/>
                <a:ext cx="3060" cy="2880"/>
              </a:xfrm>
              <a:prstGeom prst="rect">
                <a:avLst/>
              </a:prstGeom>
              <a:solidFill>
                <a:srgbClr val="CCFFFF"/>
              </a:solidFill>
              <a:ln w="9525" algn="ctr">
                <a:noFill/>
                <a:miter lim="800000"/>
                <a:headEnd/>
                <a:tailEnd/>
              </a:ln>
            </p:spPr>
            <p:txBody>
              <a:bodyPr/>
              <a:lstStyle/>
              <a:p>
                <a:endParaRPr lang="en-US"/>
              </a:p>
            </p:txBody>
          </p:sp>
          <p:grpSp>
            <p:nvGrpSpPr>
              <p:cNvPr id="32" name="Group 91"/>
              <p:cNvGrpSpPr>
                <a:grpSpLocks/>
              </p:cNvGrpSpPr>
              <p:nvPr/>
            </p:nvGrpSpPr>
            <p:grpSpPr bwMode="auto">
              <a:xfrm>
                <a:off x="3847" y="9723"/>
                <a:ext cx="2979" cy="4143"/>
                <a:chOff x="3847" y="9723"/>
                <a:chExt cx="2979" cy="4143"/>
              </a:xfrm>
            </p:grpSpPr>
            <p:sp>
              <p:nvSpPr>
                <p:cNvPr id="33" name="Line 92"/>
                <p:cNvSpPr>
                  <a:spLocks noChangeShapeType="1"/>
                </p:cNvSpPr>
                <p:nvPr/>
              </p:nvSpPr>
              <p:spPr bwMode="auto">
                <a:xfrm>
                  <a:off x="6006" y="13682"/>
                  <a:ext cx="0" cy="0"/>
                </a:xfrm>
                <a:prstGeom prst="line">
                  <a:avLst/>
                </a:prstGeom>
                <a:noFill/>
                <a:ln w="9525">
                  <a:solidFill>
                    <a:srgbClr val="000000"/>
                  </a:solidFill>
                  <a:round/>
                  <a:headEnd/>
                  <a:tailEnd/>
                </a:ln>
              </p:spPr>
              <p:txBody>
                <a:bodyPr/>
                <a:lstStyle/>
                <a:p>
                  <a:endParaRPr lang="en-US"/>
                </a:p>
              </p:txBody>
            </p:sp>
            <p:sp>
              <p:nvSpPr>
                <p:cNvPr id="34" name="Oval 93"/>
                <p:cNvSpPr>
                  <a:spLocks noChangeArrowheads="1"/>
                </p:cNvSpPr>
                <p:nvPr/>
              </p:nvSpPr>
              <p:spPr bwMode="auto">
                <a:xfrm>
                  <a:off x="3855" y="10079"/>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 name="Freeform 94"/>
                <p:cNvSpPr>
                  <a:spLocks/>
                </p:cNvSpPr>
                <p:nvPr/>
              </p:nvSpPr>
              <p:spPr bwMode="auto">
                <a:xfrm>
                  <a:off x="3906" y="1044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36" name="Freeform 95"/>
                <p:cNvSpPr>
                  <a:spLocks/>
                </p:cNvSpPr>
                <p:nvPr/>
              </p:nvSpPr>
              <p:spPr bwMode="auto">
                <a:xfrm>
                  <a:off x="4026" y="1044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37" name="Oval 96"/>
                <p:cNvSpPr>
                  <a:spLocks noChangeArrowheads="1"/>
                </p:cNvSpPr>
                <p:nvPr/>
              </p:nvSpPr>
              <p:spPr bwMode="auto">
                <a:xfrm>
                  <a:off x="4245"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8" name="Freeform 97"/>
                <p:cNvSpPr>
                  <a:spLocks/>
                </p:cNvSpPr>
                <p:nvPr/>
              </p:nvSpPr>
              <p:spPr bwMode="auto">
                <a:xfrm>
                  <a:off x="431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39" name="Freeform 98"/>
                <p:cNvSpPr>
                  <a:spLocks/>
                </p:cNvSpPr>
                <p:nvPr/>
              </p:nvSpPr>
              <p:spPr bwMode="auto">
                <a:xfrm>
                  <a:off x="441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40" name="Oval 99"/>
                <p:cNvSpPr>
                  <a:spLocks noChangeArrowheads="1"/>
                </p:cNvSpPr>
                <p:nvPr/>
              </p:nvSpPr>
              <p:spPr bwMode="auto">
                <a:xfrm>
                  <a:off x="4620"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41" name="Freeform 100"/>
                <p:cNvSpPr>
                  <a:spLocks/>
                </p:cNvSpPr>
                <p:nvPr/>
              </p:nvSpPr>
              <p:spPr bwMode="auto">
                <a:xfrm>
                  <a:off x="468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42" name="Freeform 101"/>
                <p:cNvSpPr>
                  <a:spLocks/>
                </p:cNvSpPr>
                <p:nvPr/>
              </p:nvSpPr>
              <p:spPr bwMode="auto">
                <a:xfrm>
                  <a:off x="479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43" name="Oval 102"/>
                <p:cNvSpPr>
                  <a:spLocks noChangeArrowheads="1"/>
                </p:cNvSpPr>
                <p:nvPr/>
              </p:nvSpPr>
              <p:spPr bwMode="auto">
                <a:xfrm>
                  <a:off x="4980"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44" name="Freeform 103"/>
                <p:cNvSpPr>
                  <a:spLocks/>
                </p:cNvSpPr>
                <p:nvPr/>
              </p:nvSpPr>
              <p:spPr bwMode="auto">
                <a:xfrm>
                  <a:off x="506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45" name="Freeform 104"/>
                <p:cNvSpPr>
                  <a:spLocks/>
                </p:cNvSpPr>
                <p:nvPr/>
              </p:nvSpPr>
              <p:spPr bwMode="auto">
                <a:xfrm>
                  <a:off x="515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46" name="Oval 105"/>
                <p:cNvSpPr>
                  <a:spLocks noChangeArrowheads="1"/>
                </p:cNvSpPr>
                <p:nvPr/>
              </p:nvSpPr>
              <p:spPr bwMode="auto">
                <a:xfrm>
                  <a:off x="5355"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47" name="Freeform 106"/>
                <p:cNvSpPr>
                  <a:spLocks/>
                </p:cNvSpPr>
                <p:nvPr/>
              </p:nvSpPr>
              <p:spPr bwMode="auto">
                <a:xfrm>
                  <a:off x="540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48" name="Freeform 107"/>
                <p:cNvSpPr>
                  <a:spLocks/>
                </p:cNvSpPr>
                <p:nvPr/>
              </p:nvSpPr>
              <p:spPr bwMode="auto">
                <a:xfrm>
                  <a:off x="552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49" name="Oval 108"/>
                <p:cNvSpPr>
                  <a:spLocks noChangeArrowheads="1"/>
                </p:cNvSpPr>
                <p:nvPr/>
              </p:nvSpPr>
              <p:spPr bwMode="auto">
                <a:xfrm>
                  <a:off x="5730"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50" name="Freeform 109"/>
                <p:cNvSpPr>
                  <a:spLocks/>
                </p:cNvSpPr>
                <p:nvPr/>
              </p:nvSpPr>
              <p:spPr bwMode="auto">
                <a:xfrm>
                  <a:off x="579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51" name="Freeform 110"/>
                <p:cNvSpPr>
                  <a:spLocks/>
                </p:cNvSpPr>
                <p:nvPr/>
              </p:nvSpPr>
              <p:spPr bwMode="auto">
                <a:xfrm>
                  <a:off x="590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52" name="Oval 111"/>
                <p:cNvSpPr>
                  <a:spLocks noChangeArrowheads="1"/>
                </p:cNvSpPr>
                <p:nvPr/>
              </p:nvSpPr>
              <p:spPr bwMode="auto">
                <a:xfrm>
                  <a:off x="6090"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53" name="Freeform 112"/>
                <p:cNvSpPr>
                  <a:spLocks/>
                </p:cNvSpPr>
                <p:nvPr/>
              </p:nvSpPr>
              <p:spPr bwMode="auto">
                <a:xfrm>
                  <a:off x="614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54" name="Freeform 113"/>
                <p:cNvSpPr>
                  <a:spLocks/>
                </p:cNvSpPr>
                <p:nvPr/>
              </p:nvSpPr>
              <p:spPr bwMode="auto">
                <a:xfrm>
                  <a:off x="626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55" name="Oval 114"/>
                <p:cNvSpPr>
                  <a:spLocks noChangeArrowheads="1"/>
                </p:cNvSpPr>
                <p:nvPr/>
              </p:nvSpPr>
              <p:spPr bwMode="auto">
                <a:xfrm>
                  <a:off x="6465" y="10083"/>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56" name="Freeform 115"/>
                <p:cNvSpPr>
                  <a:spLocks/>
                </p:cNvSpPr>
                <p:nvPr/>
              </p:nvSpPr>
              <p:spPr bwMode="auto">
                <a:xfrm>
                  <a:off x="6531"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57" name="Freeform 116"/>
                <p:cNvSpPr>
                  <a:spLocks/>
                </p:cNvSpPr>
                <p:nvPr/>
              </p:nvSpPr>
              <p:spPr bwMode="auto">
                <a:xfrm>
                  <a:off x="6636" y="10447"/>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58" name="Oval 117"/>
                <p:cNvSpPr>
                  <a:spLocks noChangeArrowheads="1"/>
                </p:cNvSpPr>
                <p:nvPr/>
              </p:nvSpPr>
              <p:spPr bwMode="auto">
                <a:xfrm>
                  <a:off x="393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59" name="Oval 118"/>
                <p:cNvSpPr>
                  <a:spLocks noChangeArrowheads="1"/>
                </p:cNvSpPr>
                <p:nvPr/>
              </p:nvSpPr>
              <p:spPr bwMode="auto">
                <a:xfrm>
                  <a:off x="432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60" name="Oval 119"/>
                <p:cNvSpPr>
                  <a:spLocks noChangeArrowheads="1"/>
                </p:cNvSpPr>
                <p:nvPr/>
              </p:nvSpPr>
              <p:spPr bwMode="auto">
                <a:xfrm>
                  <a:off x="507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61" name="Oval 120"/>
                <p:cNvSpPr>
                  <a:spLocks noChangeArrowheads="1"/>
                </p:cNvSpPr>
                <p:nvPr/>
              </p:nvSpPr>
              <p:spPr bwMode="auto">
                <a:xfrm>
                  <a:off x="471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62" name="Oval 121"/>
                <p:cNvSpPr>
                  <a:spLocks noChangeArrowheads="1"/>
                </p:cNvSpPr>
                <p:nvPr/>
              </p:nvSpPr>
              <p:spPr bwMode="auto">
                <a:xfrm>
                  <a:off x="5451"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63" name="Oval 122"/>
                <p:cNvSpPr>
                  <a:spLocks noChangeArrowheads="1"/>
                </p:cNvSpPr>
                <p:nvPr/>
              </p:nvSpPr>
              <p:spPr bwMode="auto">
                <a:xfrm>
                  <a:off x="5811"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64" name="Oval 123"/>
                <p:cNvSpPr>
                  <a:spLocks noChangeArrowheads="1"/>
                </p:cNvSpPr>
                <p:nvPr/>
              </p:nvSpPr>
              <p:spPr bwMode="auto">
                <a:xfrm>
                  <a:off x="6171"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65" name="Oval 124"/>
                <p:cNvSpPr>
                  <a:spLocks noChangeArrowheads="1"/>
                </p:cNvSpPr>
                <p:nvPr/>
              </p:nvSpPr>
              <p:spPr bwMode="auto">
                <a:xfrm>
                  <a:off x="6546" y="9723"/>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66" name="Line 125"/>
                <p:cNvSpPr>
                  <a:spLocks noChangeShapeType="1"/>
                </p:cNvSpPr>
                <p:nvPr/>
              </p:nvSpPr>
              <p:spPr bwMode="auto">
                <a:xfrm>
                  <a:off x="4026" y="9903"/>
                  <a:ext cx="0" cy="180"/>
                </a:xfrm>
                <a:prstGeom prst="line">
                  <a:avLst/>
                </a:prstGeom>
                <a:noFill/>
                <a:ln w="9525">
                  <a:solidFill>
                    <a:srgbClr val="000000"/>
                  </a:solidFill>
                  <a:round/>
                  <a:headEnd/>
                  <a:tailEnd/>
                </a:ln>
              </p:spPr>
              <p:txBody>
                <a:bodyPr/>
                <a:lstStyle/>
                <a:p>
                  <a:endParaRPr lang="en-US"/>
                </a:p>
              </p:txBody>
            </p:sp>
            <p:sp>
              <p:nvSpPr>
                <p:cNvPr id="67" name="Line 126"/>
                <p:cNvSpPr>
                  <a:spLocks noChangeShapeType="1"/>
                </p:cNvSpPr>
                <p:nvPr/>
              </p:nvSpPr>
              <p:spPr bwMode="auto">
                <a:xfrm>
                  <a:off x="4386" y="9903"/>
                  <a:ext cx="0" cy="180"/>
                </a:xfrm>
                <a:prstGeom prst="line">
                  <a:avLst/>
                </a:prstGeom>
                <a:noFill/>
                <a:ln w="9525">
                  <a:solidFill>
                    <a:srgbClr val="000000"/>
                  </a:solidFill>
                  <a:round/>
                  <a:headEnd/>
                  <a:tailEnd/>
                </a:ln>
              </p:spPr>
              <p:txBody>
                <a:bodyPr/>
                <a:lstStyle/>
                <a:p>
                  <a:endParaRPr lang="en-US"/>
                </a:p>
              </p:txBody>
            </p:sp>
            <p:sp>
              <p:nvSpPr>
                <p:cNvPr id="68" name="Line 127"/>
                <p:cNvSpPr>
                  <a:spLocks noChangeShapeType="1"/>
                </p:cNvSpPr>
                <p:nvPr/>
              </p:nvSpPr>
              <p:spPr bwMode="auto">
                <a:xfrm>
                  <a:off x="4806" y="9903"/>
                  <a:ext cx="0" cy="180"/>
                </a:xfrm>
                <a:prstGeom prst="line">
                  <a:avLst/>
                </a:prstGeom>
                <a:noFill/>
                <a:ln w="9525">
                  <a:solidFill>
                    <a:srgbClr val="000000"/>
                  </a:solidFill>
                  <a:round/>
                  <a:headEnd/>
                  <a:tailEnd/>
                </a:ln>
              </p:spPr>
              <p:txBody>
                <a:bodyPr/>
                <a:lstStyle/>
                <a:p>
                  <a:endParaRPr lang="en-US"/>
                </a:p>
              </p:txBody>
            </p:sp>
            <p:sp>
              <p:nvSpPr>
                <p:cNvPr id="69" name="Line 128"/>
                <p:cNvSpPr>
                  <a:spLocks noChangeShapeType="1"/>
                </p:cNvSpPr>
                <p:nvPr/>
              </p:nvSpPr>
              <p:spPr bwMode="auto">
                <a:xfrm>
                  <a:off x="5151" y="9903"/>
                  <a:ext cx="0" cy="180"/>
                </a:xfrm>
                <a:prstGeom prst="line">
                  <a:avLst/>
                </a:prstGeom>
                <a:noFill/>
                <a:ln w="9525">
                  <a:solidFill>
                    <a:srgbClr val="000000"/>
                  </a:solidFill>
                  <a:round/>
                  <a:headEnd/>
                  <a:tailEnd/>
                </a:ln>
              </p:spPr>
              <p:txBody>
                <a:bodyPr/>
                <a:lstStyle/>
                <a:p>
                  <a:endParaRPr lang="en-US"/>
                </a:p>
              </p:txBody>
            </p:sp>
            <p:sp>
              <p:nvSpPr>
                <p:cNvPr id="70" name="Line 129"/>
                <p:cNvSpPr>
                  <a:spLocks noChangeShapeType="1"/>
                </p:cNvSpPr>
                <p:nvPr/>
              </p:nvSpPr>
              <p:spPr bwMode="auto">
                <a:xfrm>
                  <a:off x="5526" y="9888"/>
                  <a:ext cx="0" cy="180"/>
                </a:xfrm>
                <a:prstGeom prst="line">
                  <a:avLst/>
                </a:prstGeom>
                <a:noFill/>
                <a:ln w="9525">
                  <a:solidFill>
                    <a:srgbClr val="000000"/>
                  </a:solidFill>
                  <a:round/>
                  <a:headEnd/>
                  <a:tailEnd/>
                </a:ln>
              </p:spPr>
              <p:txBody>
                <a:bodyPr/>
                <a:lstStyle/>
                <a:p>
                  <a:endParaRPr lang="en-US"/>
                </a:p>
              </p:txBody>
            </p:sp>
            <p:sp>
              <p:nvSpPr>
                <p:cNvPr id="71" name="Line 130"/>
                <p:cNvSpPr>
                  <a:spLocks noChangeShapeType="1"/>
                </p:cNvSpPr>
                <p:nvPr/>
              </p:nvSpPr>
              <p:spPr bwMode="auto">
                <a:xfrm>
                  <a:off x="5886" y="9888"/>
                  <a:ext cx="0" cy="180"/>
                </a:xfrm>
                <a:prstGeom prst="line">
                  <a:avLst/>
                </a:prstGeom>
                <a:noFill/>
                <a:ln w="9525">
                  <a:solidFill>
                    <a:srgbClr val="000000"/>
                  </a:solidFill>
                  <a:round/>
                  <a:headEnd/>
                  <a:tailEnd/>
                </a:ln>
              </p:spPr>
              <p:txBody>
                <a:bodyPr/>
                <a:lstStyle/>
                <a:p>
                  <a:endParaRPr lang="en-US"/>
                </a:p>
              </p:txBody>
            </p:sp>
            <p:sp>
              <p:nvSpPr>
                <p:cNvPr id="72" name="Line 131"/>
                <p:cNvSpPr>
                  <a:spLocks noChangeShapeType="1"/>
                </p:cNvSpPr>
                <p:nvPr/>
              </p:nvSpPr>
              <p:spPr bwMode="auto">
                <a:xfrm>
                  <a:off x="6261" y="9918"/>
                  <a:ext cx="0" cy="180"/>
                </a:xfrm>
                <a:prstGeom prst="line">
                  <a:avLst/>
                </a:prstGeom>
                <a:noFill/>
                <a:ln w="9525">
                  <a:solidFill>
                    <a:srgbClr val="000000"/>
                  </a:solidFill>
                  <a:round/>
                  <a:headEnd/>
                  <a:tailEnd/>
                </a:ln>
              </p:spPr>
              <p:txBody>
                <a:bodyPr/>
                <a:lstStyle/>
                <a:p>
                  <a:endParaRPr lang="en-US"/>
                </a:p>
              </p:txBody>
            </p:sp>
            <p:sp>
              <p:nvSpPr>
                <p:cNvPr id="73" name="Line 132"/>
                <p:cNvSpPr>
                  <a:spLocks noChangeShapeType="1"/>
                </p:cNvSpPr>
                <p:nvPr/>
              </p:nvSpPr>
              <p:spPr bwMode="auto">
                <a:xfrm>
                  <a:off x="6636" y="9888"/>
                  <a:ext cx="0" cy="180"/>
                </a:xfrm>
                <a:prstGeom prst="line">
                  <a:avLst/>
                </a:prstGeom>
                <a:noFill/>
                <a:ln w="9525">
                  <a:solidFill>
                    <a:srgbClr val="000000"/>
                  </a:solidFill>
                  <a:round/>
                  <a:headEnd/>
                  <a:tailEnd/>
                </a:ln>
              </p:spPr>
              <p:txBody>
                <a:bodyPr/>
                <a:lstStyle/>
                <a:p>
                  <a:endParaRPr lang="en-US"/>
                </a:p>
              </p:txBody>
            </p:sp>
            <p:sp>
              <p:nvSpPr>
                <p:cNvPr id="74" name="Oval 133"/>
                <p:cNvSpPr>
                  <a:spLocks noChangeArrowheads="1"/>
                </p:cNvSpPr>
                <p:nvPr/>
              </p:nvSpPr>
              <p:spPr bwMode="auto">
                <a:xfrm rot="10800000">
                  <a:off x="6457" y="13151"/>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75" name="Freeform 134"/>
                <p:cNvSpPr>
                  <a:spLocks/>
                </p:cNvSpPr>
                <p:nvPr/>
              </p:nvSpPr>
              <p:spPr bwMode="auto">
                <a:xfrm rot="10800000">
                  <a:off x="6646" y="11886"/>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76" name="Freeform 135"/>
                <p:cNvSpPr>
                  <a:spLocks/>
                </p:cNvSpPr>
                <p:nvPr/>
              </p:nvSpPr>
              <p:spPr bwMode="auto">
                <a:xfrm rot="10800000">
                  <a:off x="6541" y="11886"/>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77" name="Oval 136"/>
                <p:cNvSpPr>
                  <a:spLocks noChangeArrowheads="1"/>
                </p:cNvSpPr>
                <p:nvPr/>
              </p:nvSpPr>
              <p:spPr bwMode="auto">
                <a:xfrm rot="10800000">
                  <a:off x="6067"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78" name="Freeform 137"/>
                <p:cNvSpPr>
                  <a:spLocks/>
                </p:cNvSpPr>
                <p:nvPr/>
              </p:nvSpPr>
              <p:spPr bwMode="auto">
                <a:xfrm rot="10800000">
                  <a:off x="625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79" name="Freeform 138"/>
                <p:cNvSpPr>
                  <a:spLocks/>
                </p:cNvSpPr>
                <p:nvPr/>
              </p:nvSpPr>
              <p:spPr bwMode="auto">
                <a:xfrm rot="10800000">
                  <a:off x="615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80" name="Oval 139"/>
                <p:cNvSpPr>
                  <a:spLocks noChangeArrowheads="1"/>
                </p:cNvSpPr>
                <p:nvPr/>
              </p:nvSpPr>
              <p:spPr bwMode="auto">
                <a:xfrm rot="10800000">
                  <a:off x="5692"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81" name="Freeform 140"/>
                <p:cNvSpPr>
                  <a:spLocks/>
                </p:cNvSpPr>
                <p:nvPr/>
              </p:nvSpPr>
              <p:spPr bwMode="auto">
                <a:xfrm rot="10800000">
                  <a:off x="588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82" name="Freeform 141"/>
                <p:cNvSpPr>
                  <a:spLocks/>
                </p:cNvSpPr>
                <p:nvPr/>
              </p:nvSpPr>
              <p:spPr bwMode="auto">
                <a:xfrm rot="10800000">
                  <a:off x="577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83" name="Oval 142"/>
                <p:cNvSpPr>
                  <a:spLocks noChangeArrowheads="1"/>
                </p:cNvSpPr>
                <p:nvPr/>
              </p:nvSpPr>
              <p:spPr bwMode="auto">
                <a:xfrm rot="10800000">
                  <a:off x="5332"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84" name="Freeform 143"/>
                <p:cNvSpPr>
                  <a:spLocks/>
                </p:cNvSpPr>
                <p:nvPr/>
              </p:nvSpPr>
              <p:spPr bwMode="auto">
                <a:xfrm rot="10800000">
                  <a:off x="552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85" name="Freeform 144"/>
                <p:cNvSpPr>
                  <a:spLocks/>
                </p:cNvSpPr>
                <p:nvPr/>
              </p:nvSpPr>
              <p:spPr bwMode="auto">
                <a:xfrm rot="10800000">
                  <a:off x="541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86" name="Oval 145"/>
                <p:cNvSpPr>
                  <a:spLocks noChangeArrowheads="1"/>
                </p:cNvSpPr>
                <p:nvPr/>
              </p:nvSpPr>
              <p:spPr bwMode="auto">
                <a:xfrm rot="10800000">
                  <a:off x="4957"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87" name="Freeform 146"/>
                <p:cNvSpPr>
                  <a:spLocks/>
                </p:cNvSpPr>
                <p:nvPr/>
              </p:nvSpPr>
              <p:spPr bwMode="auto">
                <a:xfrm rot="10800000">
                  <a:off x="514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88" name="Freeform 147"/>
                <p:cNvSpPr>
                  <a:spLocks/>
                </p:cNvSpPr>
                <p:nvPr/>
              </p:nvSpPr>
              <p:spPr bwMode="auto">
                <a:xfrm rot="10800000">
                  <a:off x="504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89" name="Oval 148"/>
                <p:cNvSpPr>
                  <a:spLocks noChangeArrowheads="1"/>
                </p:cNvSpPr>
                <p:nvPr/>
              </p:nvSpPr>
              <p:spPr bwMode="auto">
                <a:xfrm rot="10800000">
                  <a:off x="4582"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90" name="Freeform 149"/>
                <p:cNvSpPr>
                  <a:spLocks/>
                </p:cNvSpPr>
                <p:nvPr/>
              </p:nvSpPr>
              <p:spPr bwMode="auto">
                <a:xfrm rot="10800000">
                  <a:off x="477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91" name="Freeform 150"/>
                <p:cNvSpPr>
                  <a:spLocks/>
                </p:cNvSpPr>
                <p:nvPr/>
              </p:nvSpPr>
              <p:spPr bwMode="auto">
                <a:xfrm rot="10800000">
                  <a:off x="466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92" name="Oval 151"/>
                <p:cNvSpPr>
                  <a:spLocks noChangeArrowheads="1"/>
                </p:cNvSpPr>
                <p:nvPr/>
              </p:nvSpPr>
              <p:spPr bwMode="auto">
                <a:xfrm rot="10800000">
                  <a:off x="4222"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93" name="Freeform 152"/>
                <p:cNvSpPr>
                  <a:spLocks/>
                </p:cNvSpPr>
                <p:nvPr/>
              </p:nvSpPr>
              <p:spPr bwMode="auto">
                <a:xfrm rot="10800000">
                  <a:off x="441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94" name="Freeform 153"/>
                <p:cNvSpPr>
                  <a:spLocks/>
                </p:cNvSpPr>
                <p:nvPr/>
              </p:nvSpPr>
              <p:spPr bwMode="auto">
                <a:xfrm rot="10800000">
                  <a:off x="430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95" name="Oval 154"/>
                <p:cNvSpPr>
                  <a:spLocks noChangeArrowheads="1"/>
                </p:cNvSpPr>
                <p:nvPr/>
              </p:nvSpPr>
              <p:spPr bwMode="auto">
                <a:xfrm rot="10800000">
                  <a:off x="3847" y="13147"/>
                  <a:ext cx="360" cy="3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96" name="Freeform 155"/>
                <p:cNvSpPr>
                  <a:spLocks/>
                </p:cNvSpPr>
                <p:nvPr/>
              </p:nvSpPr>
              <p:spPr bwMode="auto">
                <a:xfrm rot="10800000">
                  <a:off x="4036"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97" name="Freeform 156"/>
                <p:cNvSpPr>
                  <a:spLocks/>
                </p:cNvSpPr>
                <p:nvPr/>
              </p:nvSpPr>
              <p:spPr bwMode="auto">
                <a:xfrm rot="10800000">
                  <a:off x="3931" y="11883"/>
                  <a:ext cx="180" cy="1260"/>
                </a:xfrm>
                <a:custGeom>
                  <a:avLst/>
                  <a:gdLst>
                    <a:gd name="T0" fmla="*/ 12 w 234"/>
                    <a:gd name="T1" fmla="*/ 0 h 1611"/>
                    <a:gd name="T2" fmla="*/ 4 w 234"/>
                    <a:gd name="T3" fmla="*/ 15 h 1611"/>
                    <a:gd name="T4" fmla="*/ 20 w 234"/>
                    <a:gd name="T5" fmla="*/ 41 h 1611"/>
                    <a:gd name="T6" fmla="*/ 12 w 234"/>
                    <a:gd name="T7" fmla="*/ 60 h 1611"/>
                    <a:gd name="T8" fmla="*/ 3 w 234"/>
                    <a:gd name="T9" fmla="*/ 67 h 1611"/>
                    <a:gd name="T10" fmla="*/ 3 w 234"/>
                    <a:gd name="T11" fmla="*/ 77 h 1611"/>
                    <a:gd name="T12" fmla="*/ 12 w 234"/>
                    <a:gd name="T13" fmla="*/ 84 h 1611"/>
                    <a:gd name="T14" fmla="*/ 14 w 234"/>
                    <a:gd name="T15" fmla="*/ 88 h 1611"/>
                    <a:gd name="T16" fmla="*/ 4 w 234"/>
                    <a:gd name="T17" fmla="*/ 102 h 1611"/>
                    <a:gd name="T18" fmla="*/ 12 w 234"/>
                    <a:gd name="T19" fmla="*/ 120 h 1611"/>
                    <a:gd name="T20" fmla="*/ 18 w 234"/>
                    <a:gd name="T21" fmla="*/ 128 h 1611"/>
                    <a:gd name="T22" fmla="*/ 5 w 234"/>
                    <a:gd name="T23" fmla="*/ 148 h 1611"/>
                    <a:gd name="T24" fmla="*/ 5 w 234"/>
                    <a:gd name="T25" fmla="*/ 166 h 1611"/>
                    <a:gd name="T26" fmla="*/ 14 w 234"/>
                    <a:gd name="T27" fmla="*/ 173 h 1611"/>
                    <a:gd name="T28" fmla="*/ 14 w 234"/>
                    <a:gd name="T29" fmla="*/ 16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9525">
                  <a:solidFill>
                    <a:srgbClr val="000000"/>
                  </a:solidFill>
                  <a:round/>
                  <a:headEnd/>
                  <a:tailEnd/>
                </a:ln>
              </p:spPr>
              <p:txBody>
                <a:bodyPr/>
                <a:lstStyle/>
                <a:p>
                  <a:endParaRPr lang="en-US"/>
                </a:p>
              </p:txBody>
            </p:sp>
            <p:sp>
              <p:nvSpPr>
                <p:cNvPr id="98" name="Oval 157"/>
                <p:cNvSpPr>
                  <a:spLocks noChangeArrowheads="1"/>
                </p:cNvSpPr>
                <p:nvPr/>
              </p:nvSpPr>
              <p:spPr bwMode="auto">
                <a:xfrm rot="10800000">
                  <a:off x="655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99" name="Oval 158"/>
                <p:cNvSpPr>
                  <a:spLocks noChangeArrowheads="1"/>
                </p:cNvSpPr>
                <p:nvPr/>
              </p:nvSpPr>
              <p:spPr bwMode="auto">
                <a:xfrm rot="10800000">
                  <a:off x="616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0" name="Oval 159"/>
                <p:cNvSpPr>
                  <a:spLocks noChangeArrowheads="1"/>
                </p:cNvSpPr>
                <p:nvPr/>
              </p:nvSpPr>
              <p:spPr bwMode="auto">
                <a:xfrm rot="10800000">
                  <a:off x="541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1" name="Oval 160"/>
                <p:cNvSpPr>
                  <a:spLocks noChangeArrowheads="1"/>
                </p:cNvSpPr>
                <p:nvPr/>
              </p:nvSpPr>
              <p:spPr bwMode="auto">
                <a:xfrm rot="10800000">
                  <a:off x="577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2" name="Oval 161"/>
                <p:cNvSpPr>
                  <a:spLocks noChangeArrowheads="1"/>
                </p:cNvSpPr>
                <p:nvPr/>
              </p:nvSpPr>
              <p:spPr bwMode="auto">
                <a:xfrm rot="10800000">
                  <a:off x="5041"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3" name="Oval 162"/>
                <p:cNvSpPr>
                  <a:spLocks noChangeArrowheads="1"/>
                </p:cNvSpPr>
                <p:nvPr/>
              </p:nvSpPr>
              <p:spPr bwMode="auto">
                <a:xfrm rot="10800000">
                  <a:off x="4681"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4" name="Oval 163"/>
                <p:cNvSpPr>
                  <a:spLocks noChangeArrowheads="1"/>
                </p:cNvSpPr>
                <p:nvPr/>
              </p:nvSpPr>
              <p:spPr bwMode="auto">
                <a:xfrm rot="10800000">
                  <a:off x="4321"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5" name="Oval 164"/>
                <p:cNvSpPr>
                  <a:spLocks noChangeArrowheads="1"/>
                </p:cNvSpPr>
                <p:nvPr/>
              </p:nvSpPr>
              <p:spPr bwMode="auto">
                <a:xfrm rot="10800000">
                  <a:off x="3946" y="13686"/>
                  <a:ext cx="180" cy="18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6" name="Line 165"/>
                <p:cNvSpPr>
                  <a:spLocks noChangeShapeType="1"/>
                </p:cNvSpPr>
                <p:nvPr/>
              </p:nvSpPr>
              <p:spPr bwMode="auto">
                <a:xfrm rot="10800000">
                  <a:off x="6646" y="13506"/>
                  <a:ext cx="0" cy="180"/>
                </a:xfrm>
                <a:prstGeom prst="line">
                  <a:avLst/>
                </a:prstGeom>
                <a:noFill/>
                <a:ln w="9525">
                  <a:solidFill>
                    <a:srgbClr val="000000"/>
                  </a:solidFill>
                  <a:round/>
                  <a:headEnd/>
                  <a:tailEnd/>
                </a:ln>
              </p:spPr>
              <p:txBody>
                <a:bodyPr/>
                <a:lstStyle/>
                <a:p>
                  <a:endParaRPr lang="en-US"/>
                </a:p>
              </p:txBody>
            </p:sp>
            <p:sp>
              <p:nvSpPr>
                <p:cNvPr id="107" name="Line 166"/>
                <p:cNvSpPr>
                  <a:spLocks noChangeShapeType="1"/>
                </p:cNvSpPr>
                <p:nvPr/>
              </p:nvSpPr>
              <p:spPr bwMode="auto">
                <a:xfrm rot="10800000">
                  <a:off x="6286" y="13506"/>
                  <a:ext cx="0" cy="180"/>
                </a:xfrm>
                <a:prstGeom prst="line">
                  <a:avLst/>
                </a:prstGeom>
                <a:noFill/>
                <a:ln w="9525">
                  <a:solidFill>
                    <a:srgbClr val="000000"/>
                  </a:solidFill>
                  <a:round/>
                  <a:headEnd/>
                  <a:tailEnd/>
                </a:ln>
              </p:spPr>
              <p:txBody>
                <a:bodyPr/>
                <a:lstStyle/>
                <a:p>
                  <a:endParaRPr lang="en-US"/>
                </a:p>
              </p:txBody>
            </p:sp>
            <p:sp>
              <p:nvSpPr>
                <p:cNvPr id="108" name="Line 167"/>
                <p:cNvSpPr>
                  <a:spLocks noChangeShapeType="1"/>
                </p:cNvSpPr>
                <p:nvPr/>
              </p:nvSpPr>
              <p:spPr bwMode="auto">
                <a:xfrm rot="10800000">
                  <a:off x="5866" y="13506"/>
                  <a:ext cx="0" cy="180"/>
                </a:xfrm>
                <a:prstGeom prst="line">
                  <a:avLst/>
                </a:prstGeom>
                <a:noFill/>
                <a:ln w="9525">
                  <a:solidFill>
                    <a:srgbClr val="000000"/>
                  </a:solidFill>
                  <a:round/>
                  <a:headEnd/>
                  <a:tailEnd/>
                </a:ln>
              </p:spPr>
              <p:txBody>
                <a:bodyPr/>
                <a:lstStyle/>
                <a:p>
                  <a:endParaRPr lang="en-US"/>
                </a:p>
              </p:txBody>
            </p:sp>
            <p:sp>
              <p:nvSpPr>
                <p:cNvPr id="109" name="Line 168"/>
                <p:cNvSpPr>
                  <a:spLocks noChangeShapeType="1"/>
                </p:cNvSpPr>
                <p:nvPr/>
              </p:nvSpPr>
              <p:spPr bwMode="auto">
                <a:xfrm rot="10800000">
                  <a:off x="5521" y="13506"/>
                  <a:ext cx="0" cy="180"/>
                </a:xfrm>
                <a:prstGeom prst="line">
                  <a:avLst/>
                </a:prstGeom>
                <a:noFill/>
                <a:ln w="9525">
                  <a:solidFill>
                    <a:srgbClr val="000000"/>
                  </a:solidFill>
                  <a:round/>
                  <a:headEnd/>
                  <a:tailEnd/>
                </a:ln>
              </p:spPr>
              <p:txBody>
                <a:bodyPr/>
                <a:lstStyle/>
                <a:p>
                  <a:endParaRPr lang="en-US"/>
                </a:p>
              </p:txBody>
            </p:sp>
            <p:sp>
              <p:nvSpPr>
                <p:cNvPr id="110" name="Line 169"/>
                <p:cNvSpPr>
                  <a:spLocks noChangeShapeType="1"/>
                </p:cNvSpPr>
                <p:nvPr/>
              </p:nvSpPr>
              <p:spPr bwMode="auto">
                <a:xfrm rot="10800000">
                  <a:off x="5146" y="13521"/>
                  <a:ext cx="0" cy="180"/>
                </a:xfrm>
                <a:prstGeom prst="line">
                  <a:avLst/>
                </a:prstGeom>
                <a:noFill/>
                <a:ln w="9525">
                  <a:solidFill>
                    <a:srgbClr val="000000"/>
                  </a:solidFill>
                  <a:round/>
                  <a:headEnd/>
                  <a:tailEnd/>
                </a:ln>
              </p:spPr>
              <p:txBody>
                <a:bodyPr/>
                <a:lstStyle/>
                <a:p>
                  <a:endParaRPr lang="en-US"/>
                </a:p>
              </p:txBody>
            </p:sp>
            <p:sp>
              <p:nvSpPr>
                <p:cNvPr id="111" name="Line 170"/>
                <p:cNvSpPr>
                  <a:spLocks noChangeShapeType="1"/>
                </p:cNvSpPr>
                <p:nvPr/>
              </p:nvSpPr>
              <p:spPr bwMode="auto">
                <a:xfrm rot="10800000">
                  <a:off x="4786" y="13521"/>
                  <a:ext cx="0" cy="180"/>
                </a:xfrm>
                <a:prstGeom prst="line">
                  <a:avLst/>
                </a:prstGeom>
                <a:noFill/>
                <a:ln w="9525">
                  <a:solidFill>
                    <a:srgbClr val="000000"/>
                  </a:solidFill>
                  <a:round/>
                  <a:headEnd/>
                  <a:tailEnd/>
                </a:ln>
              </p:spPr>
              <p:txBody>
                <a:bodyPr/>
                <a:lstStyle/>
                <a:p>
                  <a:endParaRPr lang="en-US"/>
                </a:p>
              </p:txBody>
            </p:sp>
            <p:sp>
              <p:nvSpPr>
                <p:cNvPr id="112" name="Line 171"/>
                <p:cNvSpPr>
                  <a:spLocks noChangeShapeType="1"/>
                </p:cNvSpPr>
                <p:nvPr/>
              </p:nvSpPr>
              <p:spPr bwMode="auto">
                <a:xfrm rot="10800000">
                  <a:off x="4411" y="13491"/>
                  <a:ext cx="0" cy="180"/>
                </a:xfrm>
                <a:prstGeom prst="line">
                  <a:avLst/>
                </a:prstGeom>
                <a:noFill/>
                <a:ln w="9525">
                  <a:solidFill>
                    <a:srgbClr val="000000"/>
                  </a:solidFill>
                  <a:round/>
                  <a:headEnd/>
                  <a:tailEnd/>
                </a:ln>
              </p:spPr>
              <p:txBody>
                <a:bodyPr/>
                <a:lstStyle/>
                <a:p>
                  <a:endParaRPr lang="en-US"/>
                </a:p>
              </p:txBody>
            </p:sp>
            <p:sp>
              <p:nvSpPr>
                <p:cNvPr id="113" name="Line 172"/>
                <p:cNvSpPr>
                  <a:spLocks noChangeShapeType="1"/>
                </p:cNvSpPr>
                <p:nvPr/>
              </p:nvSpPr>
              <p:spPr bwMode="auto">
                <a:xfrm rot="10800000">
                  <a:off x="4036" y="13521"/>
                  <a:ext cx="0" cy="180"/>
                </a:xfrm>
                <a:prstGeom prst="line">
                  <a:avLst/>
                </a:prstGeom>
                <a:noFill/>
                <a:ln w="9525">
                  <a:solidFill>
                    <a:srgbClr val="000000"/>
                  </a:solidFill>
                  <a:round/>
                  <a:headEnd/>
                  <a:tailEnd/>
                </a:ln>
              </p:spPr>
              <p:txBody>
                <a:bodyPr/>
                <a:lstStyle/>
                <a:p>
                  <a:endParaRPr lang="en-US"/>
                </a:p>
              </p:txBody>
            </p:sp>
          </p:grpSp>
        </p:grpSp>
        <p:sp>
          <p:nvSpPr>
            <p:cNvPr id="8" name="Oval 173"/>
            <p:cNvSpPr>
              <a:spLocks noChangeArrowheads="1"/>
            </p:cNvSpPr>
            <p:nvPr/>
          </p:nvSpPr>
          <p:spPr bwMode="auto">
            <a:xfrm>
              <a:off x="1820" y="795"/>
              <a:ext cx="250" cy="1667"/>
            </a:xfrm>
            <a:prstGeom prst="ellipse">
              <a:avLst/>
            </a:prstGeom>
            <a:gradFill rotWithShape="1">
              <a:gsLst>
                <a:gs pos="0">
                  <a:srgbClr val="FF99CC"/>
                </a:gs>
                <a:gs pos="100000">
                  <a:srgbClr val="76475E"/>
                </a:gs>
              </a:gsLst>
              <a:path path="rect">
                <a:fillToRect r="100000" b="100000"/>
              </a:path>
            </a:gradFill>
            <a:ln w="9525" algn="ctr">
              <a:noFill/>
              <a:round/>
              <a:headEnd/>
              <a:tailEnd/>
            </a:ln>
          </p:spPr>
          <p:txBody>
            <a:bodyPr/>
            <a:lstStyle/>
            <a:p>
              <a:endParaRPr lang="en-US"/>
            </a:p>
          </p:txBody>
        </p:sp>
        <p:sp>
          <p:nvSpPr>
            <p:cNvPr id="9" name="Oval 174"/>
            <p:cNvSpPr>
              <a:spLocks noChangeArrowheads="1"/>
            </p:cNvSpPr>
            <p:nvPr/>
          </p:nvSpPr>
          <p:spPr bwMode="auto">
            <a:xfrm>
              <a:off x="2714" y="749"/>
              <a:ext cx="332" cy="1747"/>
            </a:xfrm>
            <a:prstGeom prst="ellipse">
              <a:avLst/>
            </a:prstGeom>
            <a:gradFill rotWithShape="1">
              <a:gsLst>
                <a:gs pos="0">
                  <a:srgbClr val="CC99FF"/>
                </a:gs>
                <a:gs pos="100000">
                  <a:srgbClr val="5E4776"/>
                </a:gs>
              </a:gsLst>
              <a:path path="rect">
                <a:fillToRect r="100000" b="100000"/>
              </a:path>
            </a:gradFill>
            <a:ln w="9525" algn="ctr">
              <a:noFill/>
              <a:round/>
              <a:headEnd/>
              <a:tailEnd/>
            </a:ln>
          </p:spPr>
          <p:txBody>
            <a:bodyPr/>
            <a:lstStyle/>
            <a:p>
              <a:endParaRPr lang="en-US"/>
            </a:p>
          </p:txBody>
        </p:sp>
        <p:sp>
          <p:nvSpPr>
            <p:cNvPr id="10" name="Oval 175"/>
            <p:cNvSpPr>
              <a:spLocks noChangeArrowheads="1"/>
            </p:cNvSpPr>
            <p:nvPr/>
          </p:nvSpPr>
          <p:spPr bwMode="auto">
            <a:xfrm>
              <a:off x="3649" y="715"/>
              <a:ext cx="332" cy="1746"/>
            </a:xfrm>
            <a:prstGeom prst="ellipse">
              <a:avLst/>
            </a:prstGeom>
            <a:gradFill rotWithShape="1">
              <a:gsLst>
                <a:gs pos="0">
                  <a:srgbClr val="FF6600"/>
                </a:gs>
                <a:gs pos="100000">
                  <a:srgbClr val="762F00"/>
                </a:gs>
              </a:gsLst>
              <a:path path="rect">
                <a:fillToRect r="100000" b="100000"/>
              </a:path>
            </a:gradFill>
            <a:ln w="9525" algn="ctr">
              <a:noFill/>
              <a:round/>
              <a:headEnd/>
              <a:tailEnd/>
            </a:ln>
          </p:spPr>
          <p:txBody>
            <a:bodyPr/>
            <a:lstStyle/>
            <a:p>
              <a:endParaRPr lang="en-US"/>
            </a:p>
          </p:txBody>
        </p:sp>
        <p:sp>
          <p:nvSpPr>
            <p:cNvPr id="11" name="Line 176"/>
            <p:cNvSpPr>
              <a:spLocks noChangeShapeType="1"/>
            </p:cNvSpPr>
            <p:nvPr/>
          </p:nvSpPr>
          <p:spPr bwMode="auto">
            <a:xfrm>
              <a:off x="1945" y="874"/>
              <a:ext cx="0" cy="1826"/>
            </a:xfrm>
            <a:prstGeom prst="line">
              <a:avLst/>
            </a:prstGeom>
            <a:noFill/>
            <a:ln w="19050">
              <a:solidFill>
                <a:srgbClr val="000000"/>
              </a:solidFill>
              <a:prstDash val="dash"/>
              <a:round/>
              <a:headEnd/>
              <a:tailEnd type="triangle" w="med" len="med"/>
            </a:ln>
          </p:spPr>
          <p:txBody>
            <a:bodyPr/>
            <a:lstStyle/>
            <a:p>
              <a:endParaRPr lang="en-US"/>
            </a:p>
          </p:txBody>
        </p:sp>
        <p:sp>
          <p:nvSpPr>
            <p:cNvPr id="12" name="Line 177"/>
            <p:cNvSpPr>
              <a:spLocks noChangeShapeType="1"/>
            </p:cNvSpPr>
            <p:nvPr/>
          </p:nvSpPr>
          <p:spPr bwMode="auto">
            <a:xfrm>
              <a:off x="2838" y="829"/>
              <a:ext cx="0" cy="1892"/>
            </a:xfrm>
            <a:prstGeom prst="line">
              <a:avLst/>
            </a:prstGeom>
            <a:noFill/>
            <a:ln w="19050">
              <a:solidFill>
                <a:srgbClr val="000000"/>
              </a:solidFill>
              <a:prstDash val="dash"/>
              <a:round/>
              <a:headEnd/>
              <a:tailEnd type="triangle" w="med" len="med"/>
            </a:ln>
          </p:spPr>
          <p:txBody>
            <a:bodyPr/>
            <a:lstStyle/>
            <a:p>
              <a:endParaRPr lang="en-US"/>
            </a:p>
          </p:txBody>
        </p:sp>
        <p:sp>
          <p:nvSpPr>
            <p:cNvPr id="13" name="Line 178"/>
            <p:cNvSpPr>
              <a:spLocks noChangeShapeType="1"/>
            </p:cNvSpPr>
            <p:nvPr/>
          </p:nvSpPr>
          <p:spPr bwMode="auto">
            <a:xfrm flipH="1">
              <a:off x="2901" y="749"/>
              <a:ext cx="27" cy="1984"/>
            </a:xfrm>
            <a:prstGeom prst="line">
              <a:avLst/>
            </a:prstGeom>
            <a:noFill/>
            <a:ln w="19050">
              <a:solidFill>
                <a:srgbClr val="000000"/>
              </a:solidFill>
              <a:prstDash val="dash"/>
              <a:round/>
              <a:headEnd/>
              <a:tailEnd type="triangle" w="med" len="med"/>
            </a:ln>
          </p:spPr>
          <p:txBody>
            <a:bodyPr/>
            <a:lstStyle/>
            <a:p>
              <a:endParaRPr lang="en-US"/>
            </a:p>
          </p:txBody>
        </p:sp>
        <p:sp>
          <p:nvSpPr>
            <p:cNvPr id="14" name="Line 179"/>
            <p:cNvSpPr>
              <a:spLocks noChangeShapeType="1"/>
            </p:cNvSpPr>
            <p:nvPr/>
          </p:nvSpPr>
          <p:spPr bwMode="auto">
            <a:xfrm>
              <a:off x="3732" y="749"/>
              <a:ext cx="0" cy="1984"/>
            </a:xfrm>
            <a:prstGeom prst="line">
              <a:avLst/>
            </a:prstGeom>
            <a:noFill/>
            <a:ln w="19050">
              <a:solidFill>
                <a:srgbClr val="000000"/>
              </a:solidFill>
              <a:prstDash val="dash"/>
              <a:round/>
              <a:headEnd/>
              <a:tailEnd type="triangle" w="med" len="med"/>
            </a:ln>
          </p:spPr>
          <p:txBody>
            <a:bodyPr/>
            <a:lstStyle/>
            <a:p>
              <a:endParaRPr lang="en-US"/>
            </a:p>
          </p:txBody>
        </p:sp>
        <p:sp>
          <p:nvSpPr>
            <p:cNvPr id="15" name="Line 180"/>
            <p:cNvSpPr>
              <a:spLocks noChangeShapeType="1"/>
            </p:cNvSpPr>
            <p:nvPr/>
          </p:nvSpPr>
          <p:spPr bwMode="auto">
            <a:xfrm flipV="1">
              <a:off x="3898" y="591"/>
              <a:ext cx="0" cy="2063"/>
            </a:xfrm>
            <a:prstGeom prst="line">
              <a:avLst/>
            </a:prstGeom>
            <a:noFill/>
            <a:ln w="19050">
              <a:solidFill>
                <a:srgbClr val="000000"/>
              </a:solidFill>
              <a:prstDash val="dash"/>
              <a:round/>
              <a:headEnd/>
              <a:tailEnd type="triangle" w="med" len="med"/>
            </a:ln>
          </p:spPr>
          <p:txBody>
            <a:bodyPr/>
            <a:lstStyle/>
            <a:p>
              <a:endParaRPr lang="en-US"/>
            </a:p>
          </p:txBody>
        </p:sp>
        <p:sp>
          <p:nvSpPr>
            <p:cNvPr id="16" name="Freeform 181"/>
            <p:cNvSpPr>
              <a:spLocks/>
            </p:cNvSpPr>
            <p:nvPr/>
          </p:nvSpPr>
          <p:spPr bwMode="auto">
            <a:xfrm>
              <a:off x="1779" y="682"/>
              <a:ext cx="180" cy="205"/>
            </a:xfrm>
            <a:custGeom>
              <a:avLst/>
              <a:gdLst>
                <a:gd name="T0" fmla="*/ 0 w 390"/>
                <a:gd name="T1" fmla="*/ 0 h 465"/>
                <a:gd name="T2" fmla="*/ 0 w 390"/>
                <a:gd name="T3" fmla="*/ 0 h 465"/>
                <a:gd name="T4" fmla="*/ 0 w 390"/>
                <a:gd name="T5" fmla="*/ 0 h 465"/>
                <a:gd name="T6" fmla="*/ 0 w 390"/>
                <a:gd name="T7" fmla="*/ 0 h 465"/>
                <a:gd name="T8" fmla="*/ 0 w 390"/>
                <a:gd name="T9" fmla="*/ 0 h 465"/>
                <a:gd name="T10" fmla="*/ 0 w 390"/>
                <a:gd name="T11" fmla="*/ 0 h 465"/>
                <a:gd name="T12" fmla="*/ 0 w 390"/>
                <a:gd name="T13" fmla="*/ 0 h 465"/>
                <a:gd name="T14" fmla="*/ 0 w 390"/>
                <a:gd name="T15" fmla="*/ 0 h 465"/>
                <a:gd name="T16" fmla="*/ 0 w 390"/>
                <a:gd name="T17" fmla="*/ 0 h 4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0"/>
                <a:gd name="T28" fmla="*/ 0 h 465"/>
                <a:gd name="T29" fmla="*/ 390 w 390"/>
                <a:gd name="T30" fmla="*/ 465 h 4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0" h="465">
                  <a:moveTo>
                    <a:pt x="0" y="0"/>
                  </a:moveTo>
                  <a:cubicBezTo>
                    <a:pt x="70" y="23"/>
                    <a:pt x="121" y="36"/>
                    <a:pt x="180" y="75"/>
                  </a:cubicBezTo>
                  <a:cubicBezTo>
                    <a:pt x="190" y="90"/>
                    <a:pt x="197" y="107"/>
                    <a:pt x="210" y="120"/>
                  </a:cubicBezTo>
                  <a:cubicBezTo>
                    <a:pt x="223" y="133"/>
                    <a:pt x="244" y="136"/>
                    <a:pt x="255" y="150"/>
                  </a:cubicBezTo>
                  <a:cubicBezTo>
                    <a:pt x="265" y="162"/>
                    <a:pt x="263" y="181"/>
                    <a:pt x="270" y="195"/>
                  </a:cubicBezTo>
                  <a:cubicBezTo>
                    <a:pt x="278" y="211"/>
                    <a:pt x="293" y="224"/>
                    <a:pt x="300" y="240"/>
                  </a:cubicBezTo>
                  <a:cubicBezTo>
                    <a:pt x="313" y="269"/>
                    <a:pt x="320" y="300"/>
                    <a:pt x="330" y="330"/>
                  </a:cubicBezTo>
                  <a:cubicBezTo>
                    <a:pt x="336" y="347"/>
                    <a:pt x="353" y="359"/>
                    <a:pt x="360" y="375"/>
                  </a:cubicBezTo>
                  <a:cubicBezTo>
                    <a:pt x="373" y="404"/>
                    <a:pt x="390" y="465"/>
                    <a:pt x="390" y="465"/>
                  </a:cubicBezTo>
                </a:path>
              </a:pathLst>
            </a:custGeom>
            <a:noFill/>
            <a:ln w="19050" cap="flat" cmpd="sng">
              <a:solidFill>
                <a:srgbClr val="000000"/>
              </a:solidFill>
              <a:prstDash val="dash"/>
              <a:round/>
              <a:headEnd/>
              <a:tailEnd/>
            </a:ln>
          </p:spPr>
          <p:txBody>
            <a:bodyPr/>
            <a:lstStyle/>
            <a:p>
              <a:endParaRPr lang="en-US"/>
            </a:p>
          </p:txBody>
        </p:sp>
        <p:sp>
          <p:nvSpPr>
            <p:cNvPr id="17" name="Oval 182"/>
            <p:cNvSpPr>
              <a:spLocks noChangeArrowheads="1"/>
            </p:cNvSpPr>
            <p:nvPr/>
          </p:nvSpPr>
          <p:spPr bwMode="auto">
            <a:xfrm>
              <a:off x="1571" y="511"/>
              <a:ext cx="166" cy="159"/>
            </a:xfrm>
            <a:prstGeom prst="ellipse">
              <a:avLst/>
            </a:prstGeom>
            <a:gradFill rotWithShape="1">
              <a:gsLst>
                <a:gs pos="0">
                  <a:srgbClr val="FF0000"/>
                </a:gs>
                <a:gs pos="100000">
                  <a:srgbClr val="760000"/>
                </a:gs>
              </a:gsLst>
              <a:path path="rect">
                <a:fillToRect r="100000" b="100000"/>
              </a:path>
            </a:gradFill>
            <a:ln w="9525" algn="ctr">
              <a:noFill/>
              <a:round/>
              <a:headEnd/>
              <a:tailEnd/>
            </a:ln>
          </p:spPr>
          <p:txBody>
            <a:bodyPr/>
            <a:lstStyle/>
            <a:p>
              <a:endParaRPr lang="en-US"/>
            </a:p>
          </p:txBody>
        </p:sp>
        <p:sp>
          <p:nvSpPr>
            <p:cNvPr id="18" name="Freeform 183"/>
            <p:cNvSpPr>
              <a:spLocks/>
            </p:cNvSpPr>
            <p:nvPr/>
          </p:nvSpPr>
          <p:spPr bwMode="auto">
            <a:xfrm>
              <a:off x="2651" y="591"/>
              <a:ext cx="181" cy="205"/>
            </a:xfrm>
            <a:custGeom>
              <a:avLst/>
              <a:gdLst>
                <a:gd name="T0" fmla="*/ 0 w 390"/>
                <a:gd name="T1" fmla="*/ 0 h 465"/>
                <a:gd name="T2" fmla="*/ 0 w 390"/>
                <a:gd name="T3" fmla="*/ 0 h 465"/>
                <a:gd name="T4" fmla="*/ 0 w 390"/>
                <a:gd name="T5" fmla="*/ 0 h 465"/>
                <a:gd name="T6" fmla="*/ 0 w 390"/>
                <a:gd name="T7" fmla="*/ 0 h 465"/>
                <a:gd name="T8" fmla="*/ 0 w 390"/>
                <a:gd name="T9" fmla="*/ 0 h 465"/>
                <a:gd name="T10" fmla="*/ 0 w 390"/>
                <a:gd name="T11" fmla="*/ 0 h 465"/>
                <a:gd name="T12" fmla="*/ 0 w 390"/>
                <a:gd name="T13" fmla="*/ 0 h 465"/>
                <a:gd name="T14" fmla="*/ 0 w 390"/>
                <a:gd name="T15" fmla="*/ 0 h 465"/>
                <a:gd name="T16" fmla="*/ 0 w 390"/>
                <a:gd name="T17" fmla="*/ 0 h 4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0"/>
                <a:gd name="T28" fmla="*/ 0 h 465"/>
                <a:gd name="T29" fmla="*/ 390 w 390"/>
                <a:gd name="T30" fmla="*/ 465 h 4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0" h="465">
                  <a:moveTo>
                    <a:pt x="0" y="0"/>
                  </a:moveTo>
                  <a:cubicBezTo>
                    <a:pt x="70" y="23"/>
                    <a:pt x="121" y="36"/>
                    <a:pt x="180" y="75"/>
                  </a:cubicBezTo>
                  <a:cubicBezTo>
                    <a:pt x="190" y="90"/>
                    <a:pt x="197" y="107"/>
                    <a:pt x="210" y="120"/>
                  </a:cubicBezTo>
                  <a:cubicBezTo>
                    <a:pt x="223" y="133"/>
                    <a:pt x="244" y="136"/>
                    <a:pt x="255" y="150"/>
                  </a:cubicBezTo>
                  <a:cubicBezTo>
                    <a:pt x="265" y="162"/>
                    <a:pt x="263" y="181"/>
                    <a:pt x="270" y="195"/>
                  </a:cubicBezTo>
                  <a:cubicBezTo>
                    <a:pt x="278" y="211"/>
                    <a:pt x="293" y="224"/>
                    <a:pt x="300" y="240"/>
                  </a:cubicBezTo>
                  <a:cubicBezTo>
                    <a:pt x="313" y="269"/>
                    <a:pt x="320" y="300"/>
                    <a:pt x="330" y="330"/>
                  </a:cubicBezTo>
                  <a:cubicBezTo>
                    <a:pt x="336" y="347"/>
                    <a:pt x="353" y="359"/>
                    <a:pt x="360" y="375"/>
                  </a:cubicBezTo>
                  <a:cubicBezTo>
                    <a:pt x="373" y="404"/>
                    <a:pt x="390" y="465"/>
                    <a:pt x="390" y="465"/>
                  </a:cubicBezTo>
                </a:path>
              </a:pathLst>
            </a:custGeom>
            <a:noFill/>
            <a:ln w="19050" cap="flat" cmpd="sng">
              <a:solidFill>
                <a:srgbClr val="000000"/>
              </a:solidFill>
              <a:prstDash val="dash"/>
              <a:round/>
              <a:headEnd/>
              <a:tailEnd/>
            </a:ln>
          </p:spPr>
          <p:txBody>
            <a:bodyPr/>
            <a:lstStyle/>
            <a:p>
              <a:endParaRPr lang="en-US"/>
            </a:p>
          </p:txBody>
        </p:sp>
        <p:sp>
          <p:nvSpPr>
            <p:cNvPr id="19" name="Freeform 184"/>
            <p:cNvSpPr>
              <a:spLocks/>
            </p:cNvSpPr>
            <p:nvPr/>
          </p:nvSpPr>
          <p:spPr bwMode="auto">
            <a:xfrm>
              <a:off x="3566" y="511"/>
              <a:ext cx="180" cy="205"/>
            </a:xfrm>
            <a:custGeom>
              <a:avLst/>
              <a:gdLst>
                <a:gd name="T0" fmla="*/ 0 w 390"/>
                <a:gd name="T1" fmla="*/ 0 h 465"/>
                <a:gd name="T2" fmla="*/ 0 w 390"/>
                <a:gd name="T3" fmla="*/ 0 h 465"/>
                <a:gd name="T4" fmla="*/ 0 w 390"/>
                <a:gd name="T5" fmla="*/ 0 h 465"/>
                <a:gd name="T6" fmla="*/ 0 w 390"/>
                <a:gd name="T7" fmla="*/ 0 h 465"/>
                <a:gd name="T8" fmla="*/ 0 w 390"/>
                <a:gd name="T9" fmla="*/ 0 h 465"/>
                <a:gd name="T10" fmla="*/ 0 w 390"/>
                <a:gd name="T11" fmla="*/ 0 h 465"/>
                <a:gd name="T12" fmla="*/ 0 w 390"/>
                <a:gd name="T13" fmla="*/ 0 h 465"/>
                <a:gd name="T14" fmla="*/ 0 w 390"/>
                <a:gd name="T15" fmla="*/ 0 h 465"/>
                <a:gd name="T16" fmla="*/ 0 w 390"/>
                <a:gd name="T17" fmla="*/ 0 h 4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0"/>
                <a:gd name="T28" fmla="*/ 0 h 465"/>
                <a:gd name="T29" fmla="*/ 390 w 390"/>
                <a:gd name="T30" fmla="*/ 465 h 4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0" h="465">
                  <a:moveTo>
                    <a:pt x="0" y="0"/>
                  </a:moveTo>
                  <a:cubicBezTo>
                    <a:pt x="70" y="23"/>
                    <a:pt x="121" y="36"/>
                    <a:pt x="180" y="75"/>
                  </a:cubicBezTo>
                  <a:cubicBezTo>
                    <a:pt x="190" y="90"/>
                    <a:pt x="197" y="107"/>
                    <a:pt x="210" y="120"/>
                  </a:cubicBezTo>
                  <a:cubicBezTo>
                    <a:pt x="223" y="133"/>
                    <a:pt x="244" y="136"/>
                    <a:pt x="255" y="150"/>
                  </a:cubicBezTo>
                  <a:cubicBezTo>
                    <a:pt x="265" y="162"/>
                    <a:pt x="263" y="181"/>
                    <a:pt x="270" y="195"/>
                  </a:cubicBezTo>
                  <a:cubicBezTo>
                    <a:pt x="278" y="211"/>
                    <a:pt x="293" y="224"/>
                    <a:pt x="300" y="240"/>
                  </a:cubicBezTo>
                  <a:cubicBezTo>
                    <a:pt x="313" y="269"/>
                    <a:pt x="320" y="300"/>
                    <a:pt x="330" y="330"/>
                  </a:cubicBezTo>
                  <a:cubicBezTo>
                    <a:pt x="336" y="347"/>
                    <a:pt x="353" y="359"/>
                    <a:pt x="360" y="375"/>
                  </a:cubicBezTo>
                  <a:cubicBezTo>
                    <a:pt x="373" y="404"/>
                    <a:pt x="390" y="465"/>
                    <a:pt x="390" y="465"/>
                  </a:cubicBezTo>
                </a:path>
              </a:pathLst>
            </a:custGeom>
            <a:noFill/>
            <a:ln w="19050" cap="flat" cmpd="sng">
              <a:solidFill>
                <a:srgbClr val="000000"/>
              </a:solidFill>
              <a:prstDash val="dash"/>
              <a:round/>
              <a:headEnd/>
              <a:tailEnd/>
            </a:ln>
          </p:spPr>
          <p:txBody>
            <a:bodyPr/>
            <a:lstStyle/>
            <a:p>
              <a:endParaRPr lang="en-US"/>
            </a:p>
          </p:txBody>
        </p:sp>
        <p:sp>
          <p:nvSpPr>
            <p:cNvPr id="20" name="Freeform 185"/>
            <p:cNvSpPr>
              <a:spLocks/>
            </p:cNvSpPr>
            <p:nvPr/>
          </p:nvSpPr>
          <p:spPr bwMode="auto">
            <a:xfrm rot="-10303101">
              <a:off x="3870" y="2628"/>
              <a:ext cx="180" cy="205"/>
            </a:xfrm>
            <a:custGeom>
              <a:avLst/>
              <a:gdLst>
                <a:gd name="T0" fmla="*/ 0 w 390"/>
                <a:gd name="T1" fmla="*/ 0 h 465"/>
                <a:gd name="T2" fmla="*/ 0 w 390"/>
                <a:gd name="T3" fmla="*/ 0 h 465"/>
                <a:gd name="T4" fmla="*/ 0 w 390"/>
                <a:gd name="T5" fmla="*/ 0 h 465"/>
                <a:gd name="T6" fmla="*/ 0 w 390"/>
                <a:gd name="T7" fmla="*/ 0 h 465"/>
                <a:gd name="T8" fmla="*/ 0 w 390"/>
                <a:gd name="T9" fmla="*/ 0 h 465"/>
                <a:gd name="T10" fmla="*/ 0 w 390"/>
                <a:gd name="T11" fmla="*/ 0 h 465"/>
                <a:gd name="T12" fmla="*/ 0 w 390"/>
                <a:gd name="T13" fmla="*/ 0 h 465"/>
                <a:gd name="T14" fmla="*/ 0 w 390"/>
                <a:gd name="T15" fmla="*/ 0 h 465"/>
                <a:gd name="T16" fmla="*/ 0 w 390"/>
                <a:gd name="T17" fmla="*/ 0 h 4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0"/>
                <a:gd name="T28" fmla="*/ 0 h 465"/>
                <a:gd name="T29" fmla="*/ 390 w 390"/>
                <a:gd name="T30" fmla="*/ 465 h 4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0" h="465">
                  <a:moveTo>
                    <a:pt x="0" y="0"/>
                  </a:moveTo>
                  <a:cubicBezTo>
                    <a:pt x="70" y="23"/>
                    <a:pt x="121" y="36"/>
                    <a:pt x="180" y="75"/>
                  </a:cubicBezTo>
                  <a:cubicBezTo>
                    <a:pt x="190" y="90"/>
                    <a:pt x="197" y="107"/>
                    <a:pt x="210" y="120"/>
                  </a:cubicBezTo>
                  <a:cubicBezTo>
                    <a:pt x="223" y="133"/>
                    <a:pt x="244" y="136"/>
                    <a:pt x="255" y="150"/>
                  </a:cubicBezTo>
                  <a:cubicBezTo>
                    <a:pt x="265" y="162"/>
                    <a:pt x="263" y="181"/>
                    <a:pt x="270" y="195"/>
                  </a:cubicBezTo>
                  <a:cubicBezTo>
                    <a:pt x="278" y="211"/>
                    <a:pt x="293" y="224"/>
                    <a:pt x="300" y="240"/>
                  </a:cubicBezTo>
                  <a:cubicBezTo>
                    <a:pt x="313" y="269"/>
                    <a:pt x="320" y="300"/>
                    <a:pt x="330" y="330"/>
                  </a:cubicBezTo>
                  <a:cubicBezTo>
                    <a:pt x="336" y="347"/>
                    <a:pt x="353" y="359"/>
                    <a:pt x="360" y="375"/>
                  </a:cubicBezTo>
                  <a:cubicBezTo>
                    <a:pt x="373" y="404"/>
                    <a:pt x="390" y="465"/>
                    <a:pt x="390" y="465"/>
                  </a:cubicBezTo>
                </a:path>
              </a:pathLst>
            </a:custGeom>
            <a:noFill/>
            <a:ln w="19050" cap="flat" cmpd="sng">
              <a:solidFill>
                <a:srgbClr val="000000"/>
              </a:solidFill>
              <a:prstDash val="dash"/>
              <a:round/>
              <a:headEnd/>
              <a:tailEnd/>
            </a:ln>
          </p:spPr>
          <p:txBody>
            <a:bodyPr/>
            <a:lstStyle/>
            <a:p>
              <a:endParaRPr lang="en-US"/>
            </a:p>
          </p:txBody>
        </p:sp>
        <p:sp>
          <p:nvSpPr>
            <p:cNvPr id="21" name="Oval 186"/>
            <p:cNvSpPr>
              <a:spLocks noChangeArrowheads="1"/>
            </p:cNvSpPr>
            <p:nvPr/>
          </p:nvSpPr>
          <p:spPr bwMode="auto">
            <a:xfrm>
              <a:off x="2485" y="432"/>
              <a:ext cx="166" cy="159"/>
            </a:xfrm>
            <a:prstGeom prst="ellipse">
              <a:avLst/>
            </a:prstGeom>
            <a:gradFill rotWithShape="1">
              <a:gsLst>
                <a:gs pos="0">
                  <a:srgbClr val="FF0000"/>
                </a:gs>
                <a:gs pos="100000">
                  <a:srgbClr val="760000"/>
                </a:gs>
              </a:gsLst>
              <a:path path="rect">
                <a:fillToRect r="100000" b="100000"/>
              </a:path>
            </a:gradFill>
            <a:ln w="9525" algn="ctr">
              <a:noFill/>
              <a:round/>
              <a:headEnd/>
              <a:tailEnd/>
            </a:ln>
          </p:spPr>
          <p:txBody>
            <a:bodyPr/>
            <a:lstStyle/>
            <a:p>
              <a:endParaRPr lang="en-US"/>
            </a:p>
          </p:txBody>
        </p:sp>
        <p:sp>
          <p:nvSpPr>
            <p:cNvPr id="22" name="Oval 187"/>
            <p:cNvSpPr>
              <a:spLocks noChangeArrowheads="1"/>
            </p:cNvSpPr>
            <p:nvPr/>
          </p:nvSpPr>
          <p:spPr bwMode="auto">
            <a:xfrm>
              <a:off x="3095" y="432"/>
              <a:ext cx="166" cy="159"/>
            </a:xfrm>
            <a:prstGeom prst="ellipse">
              <a:avLst/>
            </a:prstGeom>
            <a:gradFill rotWithShape="1">
              <a:gsLst>
                <a:gs pos="0">
                  <a:srgbClr val="0000FF"/>
                </a:gs>
                <a:gs pos="100000">
                  <a:srgbClr val="000076"/>
                </a:gs>
              </a:gsLst>
              <a:path path="rect">
                <a:fillToRect r="100000" b="100000"/>
              </a:path>
            </a:gradFill>
            <a:ln w="9525" algn="ctr">
              <a:noFill/>
              <a:round/>
              <a:headEnd/>
              <a:tailEnd/>
            </a:ln>
          </p:spPr>
          <p:txBody>
            <a:bodyPr/>
            <a:lstStyle/>
            <a:p>
              <a:endParaRPr lang="en-US"/>
            </a:p>
          </p:txBody>
        </p:sp>
        <p:sp>
          <p:nvSpPr>
            <p:cNvPr id="23" name="Freeform 188"/>
            <p:cNvSpPr>
              <a:spLocks/>
            </p:cNvSpPr>
            <p:nvPr/>
          </p:nvSpPr>
          <p:spPr bwMode="auto">
            <a:xfrm rot="-6189987">
              <a:off x="2926" y="526"/>
              <a:ext cx="172" cy="215"/>
            </a:xfrm>
            <a:custGeom>
              <a:avLst/>
              <a:gdLst>
                <a:gd name="T0" fmla="*/ 0 w 390"/>
                <a:gd name="T1" fmla="*/ 0 h 465"/>
                <a:gd name="T2" fmla="*/ 0 w 390"/>
                <a:gd name="T3" fmla="*/ 0 h 465"/>
                <a:gd name="T4" fmla="*/ 0 w 390"/>
                <a:gd name="T5" fmla="*/ 0 h 465"/>
                <a:gd name="T6" fmla="*/ 0 w 390"/>
                <a:gd name="T7" fmla="*/ 0 h 465"/>
                <a:gd name="T8" fmla="*/ 0 w 390"/>
                <a:gd name="T9" fmla="*/ 0 h 465"/>
                <a:gd name="T10" fmla="*/ 0 w 390"/>
                <a:gd name="T11" fmla="*/ 0 h 465"/>
                <a:gd name="T12" fmla="*/ 0 w 390"/>
                <a:gd name="T13" fmla="*/ 0 h 465"/>
                <a:gd name="T14" fmla="*/ 0 w 390"/>
                <a:gd name="T15" fmla="*/ 0 h 465"/>
                <a:gd name="T16" fmla="*/ 0 w 390"/>
                <a:gd name="T17" fmla="*/ 0 h 4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0"/>
                <a:gd name="T28" fmla="*/ 0 h 465"/>
                <a:gd name="T29" fmla="*/ 390 w 390"/>
                <a:gd name="T30" fmla="*/ 465 h 4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0" h="465">
                  <a:moveTo>
                    <a:pt x="0" y="0"/>
                  </a:moveTo>
                  <a:cubicBezTo>
                    <a:pt x="70" y="23"/>
                    <a:pt x="121" y="36"/>
                    <a:pt x="180" y="75"/>
                  </a:cubicBezTo>
                  <a:cubicBezTo>
                    <a:pt x="190" y="90"/>
                    <a:pt x="197" y="107"/>
                    <a:pt x="210" y="120"/>
                  </a:cubicBezTo>
                  <a:cubicBezTo>
                    <a:pt x="223" y="133"/>
                    <a:pt x="244" y="136"/>
                    <a:pt x="255" y="150"/>
                  </a:cubicBezTo>
                  <a:cubicBezTo>
                    <a:pt x="265" y="162"/>
                    <a:pt x="263" y="181"/>
                    <a:pt x="270" y="195"/>
                  </a:cubicBezTo>
                  <a:cubicBezTo>
                    <a:pt x="278" y="211"/>
                    <a:pt x="293" y="224"/>
                    <a:pt x="300" y="240"/>
                  </a:cubicBezTo>
                  <a:cubicBezTo>
                    <a:pt x="313" y="269"/>
                    <a:pt x="320" y="300"/>
                    <a:pt x="330" y="330"/>
                  </a:cubicBezTo>
                  <a:cubicBezTo>
                    <a:pt x="336" y="347"/>
                    <a:pt x="353" y="359"/>
                    <a:pt x="360" y="375"/>
                  </a:cubicBezTo>
                  <a:cubicBezTo>
                    <a:pt x="373" y="404"/>
                    <a:pt x="390" y="465"/>
                    <a:pt x="390" y="465"/>
                  </a:cubicBezTo>
                </a:path>
              </a:pathLst>
            </a:custGeom>
            <a:noFill/>
            <a:ln w="19050" cap="flat" cmpd="sng">
              <a:solidFill>
                <a:srgbClr val="000000"/>
              </a:solidFill>
              <a:prstDash val="dash"/>
              <a:round/>
              <a:headEnd/>
              <a:tailEnd/>
            </a:ln>
          </p:spPr>
          <p:txBody>
            <a:bodyPr/>
            <a:lstStyle/>
            <a:p>
              <a:endParaRPr lang="en-US"/>
            </a:p>
          </p:txBody>
        </p:sp>
        <p:sp>
          <p:nvSpPr>
            <p:cNvPr id="24" name="Oval 189"/>
            <p:cNvSpPr>
              <a:spLocks noChangeArrowheads="1"/>
            </p:cNvSpPr>
            <p:nvPr/>
          </p:nvSpPr>
          <p:spPr bwMode="auto">
            <a:xfrm>
              <a:off x="3399" y="432"/>
              <a:ext cx="167" cy="159"/>
            </a:xfrm>
            <a:prstGeom prst="ellipse">
              <a:avLst/>
            </a:prstGeom>
            <a:gradFill rotWithShape="1">
              <a:gsLst>
                <a:gs pos="0">
                  <a:srgbClr val="FF0000"/>
                </a:gs>
                <a:gs pos="100000">
                  <a:srgbClr val="760000"/>
                </a:gs>
              </a:gsLst>
              <a:path path="rect">
                <a:fillToRect r="100000" b="100000"/>
              </a:path>
            </a:gradFill>
            <a:ln w="9525" algn="ctr">
              <a:noFill/>
              <a:round/>
              <a:headEnd/>
              <a:tailEnd/>
            </a:ln>
          </p:spPr>
          <p:txBody>
            <a:bodyPr/>
            <a:lstStyle/>
            <a:p>
              <a:endParaRPr lang="en-US"/>
            </a:p>
          </p:txBody>
        </p:sp>
        <p:sp>
          <p:nvSpPr>
            <p:cNvPr id="25" name="Oval 190"/>
            <p:cNvSpPr>
              <a:spLocks noChangeArrowheads="1"/>
            </p:cNvSpPr>
            <p:nvPr/>
          </p:nvSpPr>
          <p:spPr bwMode="auto">
            <a:xfrm>
              <a:off x="4050" y="2793"/>
              <a:ext cx="167" cy="159"/>
            </a:xfrm>
            <a:prstGeom prst="ellipse">
              <a:avLst/>
            </a:prstGeom>
            <a:gradFill rotWithShape="1">
              <a:gsLst>
                <a:gs pos="0">
                  <a:srgbClr val="00FF00"/>
                </a:gs>
                <a:gs pos="100000">
                  <a:srgbClr val="007600"/>
                </a:gs>
              </a:gsLst>
              <a:path path="rect">
                <a:fillToRect r="100000" b="100000"/>
              </a:path>
            </a:gradFill>
            <a:ln w="9525" algn="ctr">
              <a:noFill/>
              <a:round/>
              <a:headEnd/>
              <a:tailEnd/>
            </a:ln>
          </p:spPr>
          <p:txBody>
            <a:bodyPr/>
            <a:lstStyle/>
            <a:p>
              <a:endParaRPr lang="en-US"/>
            </a:p>
          </p:txBody>
        </p:sp>
        <p:sp>
          <p:nvSpPr>
            <p:cNvPr id="26" name="Oval 191"/>
            <p:cNvSpPr>
              <a:spLocks noChangeArrowheads="1"/>
            </p:cNvSpPr>
            <p:nvPr/>
          </p:nvSpPr>
          <p:spPr bwMode="auto">
            <a:xfrm>
              <a:off x="2707" y="2740"/>
              <a:ext cx="166" cy="159"/>
            </a:xfrm>
            <a:prstGeom prst="ellipse">
              <a:avLst/>
            </a:prstGeom>
            <a:gradFill rotWithShape="1">
              <a:gsLst>
                <a:gs pos="0">
                  <a:srgbClr val="FF0000"/>
                </a:gs>
                <a:gs pos="100000">
                  <a:srgbClr val="760000"/>
                </a:gs>
              </a:gsLst>
              <a:path path="rect">
                <a:fillToRect r="100000" b="100000"/>
              </a:path>
            </a:gradFill>
            <a:ln w="9525" algn="ctr">
              <a:noFill/>
              <a:round/>
              <a:headEnd/>
              <a:tailEnd/>
            </a:ln>
          </p:spPr>
          <p:txBody>
            <a:bodyPr/>
            <a:lstStyle/>
            <a:p>
              <a:endParaRPr lang="en-US"/>
            </a:p>
          </p:txBody>
        </p:sp>
        <p:sp>
          <p:nvSpPr>
            <p:cNvPr id="27" name="Oval 192"/>
            <p:cNvSpPr>
              <a:spLocks noChangeArrowheads="1"/>
            </p:cNvSpPr>
            <p:nvPr/>
          </p:nvSpPr>
          <p:spPr bwMode="auto">
            <a:xfrm>
              <a:off x="3898" y="432"/>
              <a:ext cx="166" cy="159"/>
            </a:xfrm>
            <a:prstGeom prst="ellipse">
              <a:avLst/>
            </a:prstGeom>
            <a:gradFill rotWithShape="1">
              <a:gsLst>
                <a:gs pos="0">
                  <a:srgbClr val="00FF00"/>
                </a:gs>
                <a:gs pos="100000">
                  <a:srgbClr val="007600"/>
                </a:gs>
              </a:gsLst>
              <a:path path="rect">
                <a:fillToRect r="100000" b="100000"/>
              </a:path>
            </a:gradFill>
            <a:ln w="9525" algn="ctr">
              <a:noFill/>
              <a:round/>
              <a:headEnd/>
              <a:tailEnd/>
            </a:ln>
          </p:spPr>
          <p:txBody>
            <a:bodyPr/>
            <a:lstStyle/>
            <a:p>
              <a:endParaRPr lang="en-US"/>
            </a:p>
          </p:txBody>
        </p:sp>
        <p:sp>
          <p:nvSpPr>
            <p:cNvPr id="28" name="Oval 193"/>
            <p:cNvSpPr>
              <a:spLocks noChangeArrowheads="1"/>
            </p:cNvSpPr>
            <p:nvPr/>
          </p:nvSpPr>
          <p:spPr bwMode="auto">
            <a:xfrm>
              <a:off x="2922" y="2733"/>
              <a:ext cx="166" cy="159"/>
            </a:xfrm>
            <a:prstGeom prst="ellipse">
              <a:avLst/>
            </a:prstGeom>
            <a:gradFill rotWithShape="1">
              <a:gsLst>
                <a:gs pos="0">
                  <a:srgbClr val="0000FF"/>
                </a:gs>
                <a:gs pos="100000">
                  <a:srgbClr val="000076"/>
                </a:gs>
              </a:gsLst>
              <a:path path="rect">
                <a:fillToRect r="100000" b="100000"/>
              </a:path>
            </a:gradFill>
            <a:ln w="9525" algn="ctr">
              <a:noFill/>
              <a:round/>
              <a:headEnd/>
              <a:tailEnd/>
            </a:ln>
          </p:spPr>
          <p:txBody>
            <a:bodyPr/>
            <a:lstStyle/>
            <a:p>
              <a:endParaRPr lang="en-US"/>
            </a:p>
          </p:txBody>
        </p:sp>
        <p:sp>
          <p:nvSpPr>
            <p:cNvPr id="29" name="Oval 194"/>
            <p:cNvSpPr>
              <a:spLocks noChangeArrowheads="1"/>
            </p:cNvSpPr>
            <p:nvPr/>
          </p:nvSpPr>
          <p:spPr bwMode="auto">
            <a:xfrm>
              <a:off x="1820" y="2733"/>
              <a:ext cx="167" cy="159"/>
            </a:xfrm>
            <a:prstGeom prst="ellipse">
              <a:avLst/>
            </a:prstGeom>
            <a:gradFill rotWithShape="1">
              <a:gsLst>
                <a:gs pos="0">
                  <a:srgbClr val="FF0000"/>
                </a:gs>
                <a:gs pos="100000">
                  <a:srgbClr val="760000"/>
                </a:gs>
              </a:gsLst>
              <a:path path="rect">
                <a:fillToRect r="100000" b="100000"/>
              </a:path>
            </a:gradFill>
            <a:ln w="9525" algn="ctr">
              <a:noFill/>
              <a:round/>
              <a:headEnd/>
              <a:tailEnd/>
            </a:ln>
          </p:spPr>
          <p:txBody>
            <a:bodyPr/>
            <a:lstStyle/>
            <a:p>
              <a:endParaRPr lang="en-US"/>
            </a:p>
          </p:txBody>
        </p:sp>
        <p:sp>
          <p:nvSpPr>
            <p:cNvPr id="30" name="Oval 195"/>
            <p:cNvSpPr>
              <a:spLocks noChangeArrowheads="1"/>
            </p:cNvSpPr>
            <p:nvPr/>
          </p:nvSpPr>
          <p:spPr bwMode="auto">
            <a:xfrm>
              <a:off x="3649" y="2733"/>
              <a:ext cx="166" cy="159"/>
            </a:xfrm>
            <a:prstGeom prst="ellipse">
              <a:avLst/>
            </a:prstGeom>
            <a:gradFill rotWithShape="1">
              <a:gsLst>
                <a:gs pos="0">
                  <a:srgbClr val="FF0000"/>
                </a:gs>
                <a:gs pos="100000">
                  <a:srgbClr val="760000"/>
                </a:gs>
              </a:gsLst>
              <a:path path="rect">
                <a:fillToRect r="100000" b="100000"/>
              </a:path>
            </a:gradFill>
            <a:ln w="9525" algn="ctr">
              <a:noFill/>
              <a:round/>
              <a:headEnd/>
              <a:tailEnd/>
            </a:ln>
          </p:spPr>
          <p:txBody>
            <a:bodyPr/>
            <a:lstStyle/>
            <a:p>
              <a:endParaRPr lang="en-US"/>
            </a:p>
          </p:txBody>
        </p:sp>
      </p:grpSp>
      <p:grpSp>
        <p:nvGrpSpPr>
          <p:cNvPr id="197" name="Group 202"/>
          <p:cNvGrpSpPr>
            <a:grpSpLocks/>
          </p:cNvGrpSpPr>
          <p:nvPr/>
        </p:nvGrpSpPr>
        <p:grpSpPr bwMode="auto">
          <a:xfrm>
            <a:off x="6629400" y="4648200"/>
            <a:ext cx="2143125" cy="1127125"/>
            <a:chOff x="1571" y="3210"/>
            <a:chExt cx="1350" cy="710"/>
          </a:xfrm>
        </p:grpSpPr>
        <p:sp>
          <p:nvSpPr>
            <p:cNvPr id="198" name="Oval 196"/>
            <p:cNvSpPr>
              <a:spLocks noChangeArrowheads="1"/>
            </p:cNvSpPr>
            <p:nvPr/>
          </p:nvSpPr>
          <p:spPr bwMode="auto">
            <a:xfrm>
              <a:off x="1571" y="3210"/>
              <a:ext cx="166" cy="158"/>
            </a:xfrm>
            <a:prstGeom prst="ellipse">
              <a:avLst/>
            </a:prstGeom>
            <a:gradFill rotWithShape="1">
              <a:gsLst>
                <a:gs pos="0">
                  <a:srgbClr val="FF0000"/>
                </a:gs>
                <a:gs pos="100000">
                  <a:srgbClr val="760000"/>
                </a:gs>
              </a:gsLst>
              <a:path path="rect">
                <a:fillToRect r="100000" b="100000"/>
              </a:path>
            </a:gradFill>
            <a:ln w="9525" algn="ctr">
              <a:noFill/>
              <a:round/>
              <a:headEnd/>
              <a:tailEnd/>
            </a:ln>
          </p:spPr>
          <p:txBody>
            <a:bodyPr/>
            <a:lstStyle/>
            <a:p>
              <a:endParaRPr lang="en-US"/>
            </a:p>
          </p:txBody>
        </p:sp>
        <p:sp>
          <p:nvSpPr>
            <p:cNvPr id="199" name="Text Box 197"/>
            <p:cNvSpPr txBox="1">
              <a:spLocks noChangeArrowheads="1"/>
            </p:cNvSpPr>
            <p:nvPr/>
          </p:nvSpPr>
          <p:spPr bwMode="auto">
            <a:xfrm>
              <a:off x="1904" y="3210"/>
              <a:ext cx="1017" cy="329"/>
            </a:xfrm>
            <a:prstGeom prst="rect">
              <a:avLst/>
            </a:prstGeom>
            <a:solidFill>
              <a:srgbClr val="FFFFFF"/>
            </a:solidFill>
            <a:ln w="9525" algn="ctr">
              <a:noFill/>
              <a:miter lim="800000"/>
              <a:headEnd/>
              <a:tailEnd/>
            </a:ln>
          </p:spPr>
          <p:txBody>
            <a:bodyPr/>
            <a:lstStyle/>
            <a:p>
              <a:r>
                <a:rPr lang="en-US" sz="1400" b="1" dirty="0">
                  <a:latin typeface="Century Gothic" pitchFamily="34" charset="0"/>
                </a:rPr>
                <a:t>Transported molecule</a:t>
              </a:r>
            </a:p>
          </p:txBody>
        </p:sp>
        <p:sp>
          <p:nvSpPr>
            <p:cNvPr id="200" name="Oval 198"/>
            <p:cNvSpPr>
              <a:spLocks noChangeArrowheads="1"/>
            </p:cNvSpPr>
            <p:nvPr/>
          </p:nvSpPr>
          <p:spPr bwMode="auto">
            <a:xfrm>
              <a:off x="1571" y="3527"/>
              <a:ext cx="166" cy="159"/>
            </a:xfrm>
            <a:prstGeom prst="ellipse">
              <a:avLst/>
            </a:prstGeom>
            <a:gradFill rotWithShape="1">
              <a:gsLst>
                <a:gs pos="0">
                  <a:srgbClr val="0000FF"/>
                </a:gs>
                <a:gs pos="100000">
                  <a:srgbClr val="000076"/>
                </a:gs>
              </a:gsLst>
              <a:path path="rect">
                <a:fillToRect r="100000" b="100000"/>
              </a:path>
            </a:gradFill>
            <a:ln w="9525" algn="ctr">
              <a:noFill/>
              <a:round/>
              <a:headEnd/>
              <a:tailEnd/>
            </a:ln>
          </p:spPr>
          <p:txBody>
            <a:bodyPr/>
            <a:lstStyle/>
            <a:p>
              <a:endParaRPr lang="en-US"/>
            </a:p>
          </p:txBody>
        </p:sp>
        <p:sp>
          <p:nvSpPr>
            <p:cNvPr id="201" name="Oval 199"/>
            <p:cNvSpPr>
              <a:spLocks noChangeArrowheads="1"/>
            </p:cNvSpPr>
            <p:nvPr/>
          </p:nvSpPr>
          <p:spPr bwMode="auto">
            <a:xfrm>
              <a:off x="1571" y="3706"/>
              <a:ext cx="166" cy="159"/>
            </a:xfrm>
            <a:prstGeom prst="ellipse">
              <a:avLst/>
            </a:prstGeom>
            <a:gradFill rotWithShape="1">
              <a:gsLst>
                <a:gs pos="0">
                  <a:srgbClr val="00FF00"/>
                </a:gs>
                <a:gs pos="100000">
                  <a:srgbClr val="007600"/>
                </a:gs>
              </a:gsLst>
              <a:path path="rect">
                <a:fillToRect r="100000" b="100000"/>
              </a:path>
            </a:gradFill>
            <a:ln w="9525" algn="ctr">
              <a:noFill/>
              <a:round/>
              <a:headEnd/>
              <a:tailEnd/>
            </a:ln>
          </p:spPr>
          <p:txBody>
            <a:bodyPr/>
            <a:lstStyle/>
            <a:p>
              <a:endParaRPr lang="en-US"/>
            </a:p>
          </p:txBody>
        </p:sp>
        <p:sp>
          <p:nvSpPr>
            <p:cNvPr id="202" name="Text Box 200"/>
            <p:cNvSpPr txBox="1">
              <a:spLocks noChangeArrowheads="1"/>
            </p:cNvSpPr>
            <p:nvPr/>
          </p:nvSpPr>
          <p:spPr bwMode="auto">
            <a:xfrm>
              <a:off x="1904" y="3593"/>
              <a:ext cx="1017" cy="327"/>
            </a:xfrm>
            <a:prstGeom prst="rect">
              <a:avLst/>
            </a:prstGeom>
            <a:solidFill>
              <a:srgbClr val="FFFFFF"/>
            </a:solidFill>
            <a:ln w="9525" algn="ctr">
              <a:noFill/>
              <a:miter lim="800000"/>
              <a:headEnd/>
              <a:tailEnd/>
            </a:ln>
          </p:spPr>
          <p:txBody>
            <a:bodyPr/>
            <a:lstStyle/>
            <a:p>
              <a:r>
                <a:rPr lang="en-US" sz="1400" b="1" dirty="0">
                  <a:latin typeface="Century Gothic" pitchFamily="34" charset="0"/>
                </a:rPr>
                <a:t>Co-transported molecules</a:t>
              </a:r>
            </a:p>
          </p:txBody>
        </p:sp>
        <p:sp>
          <p:nvSpPr>
            <p:cNvPr id="203" name="AutoShape 201"/>
            <p:cNvSpPr>
              <a:spLocks/>
            </p:cNvSpPr>
            <p:nvPr/>
          </p:nvSpPr>
          <p:spPr bwMode="auto">
            <a:xfrm>
              <a:off x="1820" y="3444"/>
              <a:ext cx="84" cy="476"/>
            </a:xfrm>
            <a:prstGeom prst="rightBrace">
              <a:avLst>
                <a:gd name="adj1" fmla="val 47222"/>
                <a:gd name="adj2" fmla="val 50000"/>
              </a:avLst>
            </a:prstGeom>
            <a:noFill/>
            <a:ln w="19050">
              <a:solidFill>
                <a:srgbClr val="000000"/>
              </a:solidFill>
              <a:round/>
              <a:headEnd/>
              <a:tailEnd/>
            </a:ln>
          </p:spPr>
          <p:txBody>
            <a:bodyPr/>
            <a:lstStyle/>
            <a:p>
              <a:endParaRPr lang="en-US"/>
            </a:p>
          </p:txBody>
        </p:sp>
      </p:grpSp>
      <p:sp>
        <p:nvSpPr>
          <p:cNvPr id="204" name="Text Box 205"/>
          <p:cNvSpPr txBox="1">
            <a:spLocks noChangeArrowheads="1"/>
          </p:cNvSpPr>
          <p:nvPr/>
        </p:nvSpPr>
        <p:spPr bwMode="auto">
          <a:xfrm>
            <a:off x="1143000" y="5486400"/>
            <a:ext cx="1429284" cy="369332"/>
          </a:xfrm>
          <a:prstGeom prst="rect">
            <a:avLst/>
          </a:prstGeom>
          <a:noFill/>
          <a:ln w="9525">
            <a:noFill/>
            <a:miter lim="800000"/>
            <a:headEnd/>
            <a:tailEnd/>
          </a:ln>
        </p:spPr>
        <p:txBody>
          <a:bodyPr wrap="square">
            <a:spAutoFit/>
          </a:bodyPr>
          <a:lstStyle/>
          <a:p>
            <a:pPr>
              <a:spcBef>
                <a:spcPct val="50000"/>
              </a:spcBef>
            </a:pPr>
            <a:r>
              <a:rPr lang="en-US" dirty="0">
                <a:latin typeface="Arial Rounded MT Bold" pitchFamily="34" charset="0"/>
              </a:rPr>
              <a:t>uniporter</a:t>
            </a:r>
          </a:p>
        </p:txBody>
      </p:sp>
      <p:sp>
        <p:nvSpPr>
          <p:cNvPr id="205" name="Text Box 206"/>
          <p:cNvSpPr txBox="1">
            <a:spLocks noChangeArrowheads="1"/>
          </p:cNvSpPr>
          <p:nvPr/>
        </p:nvSpPr>
        <p:spPr bwMode="auto">
          <a:xfrm>
            <a:off x="2743200" y="5486400"/>
            <a:ext cx="1447800" cy="366713"/>
          </a:xfrm>
          <a:prstGeom prst="rect">
            <a:avLst/>
          </a:prstGeom>
          <a:noFill/>
          <a:ln w="9525">
            <a:noFill/>
            <a:miter lim="800000"/>
            <a:headEnd/>
            <a:tailEnd/>
          </a:ln>
        </p:spPr>
        <p:txBody>
          <a:bodyPr>
            <a:spAutoFit/>
          </a:bodyPr>
          <a:lstStyle/>
          <a:p>
            <a:pPr>
              <a:spcBef>
                <a:spcPct val="50000"/>
              </a:spcBef>
            </a:pPr>
            <a:r>
              <a:rPr lang="en-US" dirty="0" err="1">
                <a:latin typeface="Arial Rounded MT Bold" pitchFamily="34" charset="0"/>
              </a:rPr>
              <a:t>symporter</a:t>
            </a:r>
            <a:endParaRPr lang="en-US" dirty="0">
              <a:latin typeface="Arial Rounded MT Bold" pitchFamily="34" charset="0"/>
            </a:endParaRPr>
          </a:p>
        </p:txBody>
      </p:sp>
      <p:sp>
        <p:nvSpPr>
          <p:cNvPr id="206" name="Text Box 207"/>
          <p:cNvSpPr txBox="1">
            <a:spLocks noChangeArrowheads="1"/>
          </p:cNvSpPr>
          <p:nvPr/>
        </p:nvSpPr>
        <p:spPr bwMode="auto">
          <a:xfrm>
            <a:off x="4343400" y="5486400"/>
            <a:ext cx="1447800" cy="366713"/>
          </a:xfrm>
          <a:prstGeom prst="rect">
            <a:avLst/>
          </a:prstGeom>
          <a:noFill/>
          <a:ln w="9525">
            <a:noFill/>
            <a:miter lim="800000"/>
            <a:headEnd/>
            <a:tailEnd/>
          </a:ln>
        </p:spPr>
        <p:txBody>
          <a:bodyPr>
            <a:spAutoFit/>
          </a:bodyPr>
          <a:lstStyle/>
          <a:p>
            <a:pPr>
              <a:spcBef>
                <a:spcPct val="50000"/>
              </a:spcBef>
            </a:pPr>
            <a:r>
              <a:rPr lang="en-US">
                <a:latin typeface="Arial Rounded MT Bold" pitchFamily="34" charset="0"/>
              </a:rPr>
              <a:t>antiporter</a:t>
            </a:r>
          </a:p>
        </p:txBody>
      </p:sp>
    </p:spTree>
    <p:extLst>
      <p:ext uri="{BB962C8B-B14F-4D97-AF65-F5344CB8AC3E}">
        <p14:creationId xmlns:p14="http://schemas.microsoft.com/office/powerpoint/2010/main" val="331702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r>
              <a:rPr lang="en-US" dirty="0"/>
              <a:t>Three major forms of transport across the membrane</a:t>
            </a:r>
          </a:p>
          <a:p>
            <a:pPr lvl="1"/>
            <a:r>
              <a:rPr lang="en-US" dirty="0">
                <a:solidFill>
                  <a:srgbClr val="0033CC"/>
                </a:solidFill>
              </a:rPr>
              <a:t>Passive</a:t>
            </a:r>
            <a:r>
              <a:rPr lang="en-US" dirty="0"/>
              <a:t> - Simple diffusion</a:t>
            </a:r>
          </a:p>
          <a:p>
            <a:pPr lvl="1"/>
            <a:r>
              <a:rPr lang="en-US" dirty="0">
                <a:solidFill>
                  <a:srgbClr val="0033CC"/>
                </a:solidFill>
              </a:rPr>
              <a:t>Facilitated</a:t>
            </a:r>
            <a:r>
              <a:rPr lang="en-US" dirty="0"/>
              <a:t> - transport proteins</a:t>
            </a:r>
          </a:p>
          <a:p>
            <a:pPr lvl="1"/>
            <a:r>
              <a:rPr lang="en-US" dirty="0">
                <a:solidFill>
                  <a:srgbClr val="0033CC"/>
                </a:solidFill>
              </a:rPr>
              <a:t>Active</a:t>
            </a:r>
            <a:r>
              <a:rPr lang="en-US" dirty="0"/>
              <a:t> - transport proteins for nutrient uptake, secretion, ion balance</a:t>
            </a:r>
          </a:p>
          <a:p>
            <a:endParaRPr lang="en-MY" dirty="0"/>
          </a:p>
        </p:txBody>
      </p:sp>
    </p:spTree>
    <p:extLst>
      <p:ext uri="{BB962C8B-B14F-4D97-AF65-F5344CB8AC3E}">
        <p14:creationId xmlns:p14="http://schemas.microsoft.com/office/powerpoint/2010/main" val="1522826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nsport types.jpg"/>
          <p:cNvPicPr>
            <a:picLocks noChangeAspect="1"/>
          </p:cNvPicPr>
          <p:nvPr/>
        </p:nvPicPr>
        <p:blipFill>
          <a:blip r:embed="rId2" cstate="print"/>
          <a:stretch>
            <a:fillRect/>
          </a:stretch>
        </p:blipFill>
        <p:spPr>
          <a:xfrm>
            <a:off x="1316181" y="854220"/>
            <a:ext cx="6505575" cy="5027035"/>
          </a:xfrm>
          <a:prstGeom prst="rect">
            <a:avLst/>
          </a:prstGeom>
        </p:spPr>
      </p:pic>
    </p:spTree>
    <p:extLst>
      <p:ext uri="{BB962C8B-B14F-4D97-AF65-F5344CB8AC3E}">
        <p14:creationId xmlns:p14="http://schemas.microsoft.com/office/powerpoint/2010/main" val="1028463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r>
              <a:rPr lang="en-US" dirty="0">
                <a:solidFill>
                  <a:srgbClr val="0033CC"/>
                </a:solidFill>
              </a:rPr>
              <a:t>Active transport: </a:t>
            </a:r>
            <a:r>
              <a:rPr lang="en-US" dirty="0"/>
              <a:t>overcome the transport problem by enabling the cell to accumulate solutes against a concentration gradient. </a:t>
            </a:r>
          </a:p>
          <a:p>
            <a:endParaRPr lang="en-US" dirty="0"/>
          </a:p>
          <a:p>
            <a:r>
              <a:rPr lang="en-US" dirty="0">
                <a:solidFill>
                  <a:srgbClr val="0033CC"/>
                </a:solidFill>
              </a:rPr>
              <a:t>Passive carrier-mediated transport: </a:t>
            </a:r>
            <a:r>
              <a:rPr lang="en-US" dirty="0"/>
              <a:t>shows a saturation effect- if the concentration of the substrate in the medium is high enough to saturate the carrier (which is frequently the case even at quite low substrate concentrations) the rate of uptake and the internal level becomes maximal. </a:t>
            </a:r>
          </a:p>
          <a:p>
            <a:endParaRPr lang="en-MY" dirty="0"/>
          </a:p>
        </p:txBody>
      </p:sp>
    </p:spTree>
    <p:extLst>
      <p:ext uri="{BB962C8B-B14F-4D97-AF65-F5344CB8AC3E}">
        <p14:creationId xmlns:p14="http://schemas.microsoft.com/office/powerpoint/2010/main" val="25805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Active transport</a:t>
            </a:r>
          </a:p>
        </p:txBody>
      </p:sp>
      <p:sp>
        <p:nvSpPr>
          <p:cNvPr id="3" name="Content Placeholder 2"/>
          <p:cNvSpPr>
            <a:spLocks noGrp="1"/>
          </p:cNvSpPr>
          <p:nvPr>
            <p:ph idx="1"/>
          </p:nvPr>
        </p:nvSpPr>
        <p:spPr/>
        <p:txBody>
          <a:bodyPr/>
          <a:lstStyle/>
          <a:p>
            <a:r>
              <a:rPr lang="en-US" dirty="0"/>
              <a:t>Active carrier-mediated transport processes are highly specific. </a:t>
            </a:r>
          </a:p>
          <a:p>
            <a:endParaRPr lang="en-US" dirty="0"/>
          </a:p>
          <a:p>
            <a:r>
              <a:rPr lang="en-US" dirty="0"/>
              <a:t>The binding and carrying of a substance across the membrane resembles an enzyme action. </a:t>
            </a:r>
          </a:p>
          <a:p>
            <a:endParaRPr lang="en-US" dirty="0"/>
          </a:p>
          <a:p>
            <a:r>
              <a:rPr lang="en-US" dirty="0"/>
              <a:t>Certain carrier proteins react only with a single kind of molecule, but many show affinities for a chemical class of molecules (amino acids/sugars). </a:t>
            </a:r>
          </a:p>
          <a:p>
            <a:endParaRPr lang="en-MY" dirty="0"/>
          </a:p>
        </p:txBody>
      </p:sp>
    </p:spTree>
    <p:extLst>
      <p:ext uri="{BB962C8B-B14F-4D97-AF65-F5344CB8AC3E}">
        <p14:creationId xmlns:p14="http://schemas.microsoft.com/office/powerpoint/2010/main" val="2480195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action and energy requirements of transport proteins </a:t>
            </a:r>
            <a:endParaRPr lang="en-MY" b="1" dirty="0"/>
          </a:p>
        </p:txBody>
      </p:sp>
      <p:sp>
        <p:nvSpPr>
          <p:cNvPr id="3" name="Content Placeholder 2"/>
          <p:cNvSpPr>
            <a:spLocks noGrp="1"/>
          </p:cNvSpPr>
          <p:nvPr>
            <p:ph idx="1"/>
          </p:nvPr>
        </p:nvSpPr>
        <p:spPr/>
        <p:txBody>
          <a:bodyPr>
            <a:normAutofit fontScale="92500" lnSpcReduction="10000"/>
          </a:bodyPr>
          <a:lstStyle/>
          <a:p>
            <a:r>
              <a:rPr lang="en-US" dirty="0"/>
              <a:t>Membrane transport proteins are generally integral proteins. </a:t>
            </a:r>
          </a:p>
          <a:p>
            <a:endParaRPr lang="en-US" dirty="0"/>
          </a:p>
          <a:p>
            <a:r>
              <a:rPr lang="en-US" dirty="0"/>
              <a:t>Solute is carried through the membrane by a conformational change in the transport protein.</a:t>
            </a:r>
          </a:p>
          <a:p>
            <a:endParaRPr lang="en-US" dirty="0"/>
          </a:p>
          <a:p>
            <a:r>
              <a:rPr lang="en-US" dirty="0"/>
              <a:t>Most transport processes are linked to the spending of energy; result in a much higher concentration of the transported molecules inside than outside the cell. </a:t>
            </a:r>
          </a:p>
          <a:p>
            <a:pPr lvl="1"/>
            <a:r>
              <a:rPr lang="en-US" dirty="0"/>
              <a:t>Energy is used to pump the solute against the concentration gradient.</a:t>
            </a:r>
          </a:p>
          <a:p>
            <a:endParaRPr lang="en-MY" dirty="0"/>
          </a:p>
        </p:txBody>
      </p:sp>
    </p:spTree>
    <p:extLst>
      <p:ext uri="{BB962C8B-B14F-4D97-AF65-F5344CB8AC3E}">
        <p14:creationId xmlns:p14="http://schemas.microsoft.com/office/powerpoint/2010/main" val="162023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sz="3200" b="1" dirty="0"/>
              <a:t>Conformational change of membrane proteins</a:t>
            </a:r>
          </a:p>
        </p:txBody>
      </p:sp>
      <p:sp>
        <p:nvSpPr>
          <p:cNvPr id="4" name="Text Box 4"/>
          <p:cNvSpPr txBox="1">
            <a:spLocks noChangeArrowheads="1"/>
          </p:cNvSpPr>
          <p:nvPr/>
        </p:nvSpPr>
        <p:spPr bwMode="auto">
          <a:xfrm>
            <a:off x="551867" y="1603516"/>
            <a:ext cx="1636713" cy="423863"/>
          </a:xfrm>
          <a:prstGeom prst="rect">
            <a:avLst/>
          </a:prstGeom>
          <a:noFill/>
          <a:ln w="9525" algn="ctr">
            <a:noFill/>
            <a:miter lim="800000"/>
            <a:headEnd/>
            <a:tailEnd/>
          </a:ln>
        </p:spPr>
        <p:txBody>
          <a:bodyPr/>
          <a:lstStyle/>
          <a:p>
            <a:r>
              <a:rPr lang="en-US" sz="2400" b="1" dirty="0"/>
              <a:t>Outside</a:t>
            </a:r>
          </a:p>
        </p:txBody>
      </p:sp>
      <p:sp>
        <p:nvSpPr>
          <p:cNvPr id="5" name="Text Box 7"/>
          <p:cNvSpPr txBox="1">
            <a:spLocks noChangeArrowheads="1"/>
          </p:cNvSpPr>
          <p:nvPr/>
        </p:nvSpPr>
        <p:spPr bwMode="auto">
          <a:xfrm>
            <a:off x="551867" y="4846780"/>
            <a:ext cx="1066800" cy="423863"/>
          </a:xfrm>
          <a:prstGeom prst="rect">
            <a:avLst/>
          </a:prstGeom>
          <a:noFill/>
          <a:ln w="9525" algn="ctr">
            <a:noFill/>
            <a:miter lim="800000"/>
            <a:headEnd/>
            <a:tailEnd/>
          </a:ln>
        </p:spPr>
        <p:txBody>
          <a:bodyPr/>
          <a:lstStyle/>
          <a:p>
            <a:r>
              <a:rPr lang="en-US" sz="2400" b="1" dirty="0"/>
              <a:t>Inside</a:t>
            </a:r>
          </a:p>
        </p:txBody>
      </p:sp>
      <p:grpSp>
        <p:nvGrpSpPr>
          <p:cNvPr id="6" name="Group 190"/>
          <p:cNvGrpSpPr>
            <a:grpSpLocks/>
          </p:cNvGrpSpPr>
          <p:nvPr/>
        </p:nvGrpSpPr>
        <p:grpSpPr bwMode="auto">
          <a:xfrm>
            <a:off x="5222292" y="2149617"/>
            <a:ext cx="2989263" cy="2462213"/>
            <a:chOff x="3086" y="1016"/>
            <a:chExt cx="1883" cy="1551"/>
          </a:xfrm>
        </p:grpSpPr>
        <p:sp>
          <p:nvSpPr>
            <p:cNvPr id="7" name="Rectangle 92"/>
            <p:cNvSpPr>
              <a:spLocks noChangeArrowheads="1"/>
            </p:cNvSpPr>
            <p:nvPr/>
          </p:nvSpPr>
          <p:spPr bwMode="auto">
            <a:xfrm>
              <a:off x="3093" y="1255"/>
              <a:ext cx="1876" cy="1228"/>
            </a:xfrm>
            <a:prstGeom prst="rect">
              <a:avLst/>
            </a:prstGeom>
            <a:solidFill>
              <a:srgbClr val="CCFFFF"/>
            </a:solidFill>
            <a:ln w="12700" algn="ctr">
              <a:noFill/>
              <a:miter lim="800000"/>
              <a:headEnd/>
              <a:tailEnd/>
            </a:ln>
          </p:spPr>
          <p:txBody>
            <a:bodyPr/>
            <a:lstStyle/>
            <a:p>
              <a:endParaRPr lang="en-US"/>
            </a:p>
          </p:txBody>
        </p:sp>
        <p:sp>
          <p:nvSpPr>
            <p:cNvPr id="8" name="Oval 93"/>
            <p:cNvSpPr>
              <a:spLocks noChangeArrowheads="1"/>
            </p:cNvSpPr>
            <p:nvPr/>
          </p:nvSpPr>
          <p:spPr bwMode="auto">
            <a:xfrm>
              <a:off x="3090" y="1148"/>
              <a:ext cx="197"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9" name="Freeform 94"/>
            <p:cNvSpPr>
              <a:spLocks/>
            </p:cNvSpPr>
            <p:nvPr/>
          </p:nvSpPr>
          <p:spPr bwMode="auto">
            <a:xfrm>
              <a:off x="3114" y="1280"/>
              <a:ext cx="99"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0" name="Freeform 95"/>
            <p:cNvSpPr>
              <a:spLocks/>
            </p:cNvSpPr>
            <p:nvPr/>
          </p:nvSpPr>
          <p:spPr bwMode="auto">
            <a:xfrm>
              <a:off x="3169" y="1280"/>
              <a:ext cx="99"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1" name="Oval 96"/>
            <p:cNvSpPr>
              <a:spLocks noChangeArrowheads="1"/>
            </p:cNvSpPr>
            <p:nvPr/>
          </p:nvSpPr>
          <p:spPr bwMode="auto">
            <a:xfrm>
              <a:off x="3269" y="1150"/>
              <a:ext cx="198"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2" name="Freeform 97"/>
            <p:cNvSpPr>
              <a:spLocks/>
            </p:cNvSpPr>
            <p:nvPr/>
          </p:nvSpPr>
          <p:spPr bwMode="auto">
            <a:xfrm>
              <a:off x="3300" y="1282"/>
              <a:ext cx="99"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3" name="Freeform 98"/>
            <p:cNvSpPr>
              <a:spLocks/>
            </p:cNvSpPr>
            <p:nvPr/>
          </p:nvSpPr>
          <p:spPr bwMode="auto">
            <a:xfrm>
              <a:off x="3348" y="1282"/>
              <a:ext cx="99"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4" name="Oval 99"/>
            <p:cNvSpPr>
              <a:spLocks noChangeArrowheads="1"/>
            </p:cNvSpPr>
            <p:nvPr/>
          </p:nvSpPr>
          <p:spPr bwMode="auto">
            <a:xfrm>
              <a:off x="3441" y="1150"/>
              <a:ext cx="198"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5" name="Freeform 100"/>
            <p:cNvSpPr>
              <a:spLocks/>
            </p:cNvSpPr>
            <p:nvPr/>
          </p:nvSpPr>
          <p:spPr bwMode="auto">
            <a:xfrm>
              <a:off x="3472" y="1282"/>
              <a:ext cx="99"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6" name="Freeform 101"/>
            <p:cNvSpPr>
              <a:spLocks/>
            </p:cNvSpPr>
            <p:nvPr/>
          </p:nvSpPr>
          <p:spPr bwMode="auto">
            <a:xfrm>
              <a:off x="3521" y="1282"/>
              <a:ext cx="98"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7" name="Oval 102"/>
            <p:cNvSpPr>
              <a:spLocks noChangeArrowheads="1"/>
            </p:cNvSpPr>
            <p:nvPr/>
          </p:nvSpPr>
          <p:spPr bwMode="auto">
            <a:xfrm>
              <a:off x="3607" y="1150"/>
              <a:ext cx="197"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8" name="Oval 103"/>
            <p:cNvSpPr>
              <a:spLocks noChangeArrowheads="1"/>
            </p:cNvSpPr>
            <p:nvPr/>
          </p:nvSpPr>
          <p:spPr bwMode="auto">
            <a:xfrm>
              <a:off x="4031" y="1150"/>
              <a:ext cx="197"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9" name="Oval 104"/>
            <p:cNvSpPr>
              <a:spLocks noChangeArrowheads="1"/>
            </p:cNvSpPr>
            <p:nvPr/>
          </p:nvSpPr>
          <p:spPr bwMode="auto">
            <a:xfrm>
              <a:off x="3128" y="1016"/>
              <a:ext cx="98"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20" name="Oval 105"/>
            <p:cNvSpPr>
              <a:spLocks noChangeArrowheads="1"/>
            </p:cNvSpPr>
            <p:nvPr/>
          </p:nvSpPr>
          <p:spPr bwMode="auto">
            <a:xfrm>
              <a:off x="3307" y="101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21" name="Oval 106"/>
            <p:cNvSpPr>
              <a:spLocks noChangeArrowheads="1"/>
            </p:cNvSpPr>
            <p:nvPr/>
          </p:nvSpPr>
          <p:spPr bwMode="auto">
            <a:xfrm>
              <a:off x="3651" y="101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22" name="Oval 107"/>
            <p:cNvSpPr>
              <a:spLocks noChangeArrowheads="1"/>
            </p:cNvSpPr>
            <p:nvPr/>
          </p:nvSpPr>
          <p:spPr bwMode="auto">
            <a:xfrm>
              <a:off x="3486" y="101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23" name="Line 108"/>
            <p:cNvSpPr>
              <a:spLocks noChangeShapeType="1"/>
            </p:cNvSpPr>
            <p:nvPr/>
          </p:nvSpPr>
          <p:spPr bwMode="auto">
            <a:xfrm>
              <a:off x="3169" y="1083"/>
              <a:ext cx="0" cy="80"/>
            </a:xfrm>
            <a:prstGeom prst="line">
              <a:avLst/>
            </a:prstGeom>
            <a:noFill/>
            <a:ln w="9525">
              <a:solidFill>
                <a:srgbClr val="000000"/>
              </a:solidFill>
              <a:round/>
              <a:headEnd/>
              <a:tailEnd/>
            </a:ln>
          </p:spPr>
          <p:txBody>
            <a:bodyPr/>
            <a:lstStyle/>
            <a:p>
              <a:endParaRPr lang="en-US"/>
            </a:p>
          </p:txBody>
        </p:sp>
        <p:sp>
          <p:nvSpPr>
            <p:cNvPr id="24" name="Line 109"/>
            <p:cNvSpPr>
              <a:spLocks noChangeShapeType="1"/>
            </p:cNvSpPr>
            <p:nvPr/>
          </p:nvSpPr>
          <p:spPr bwMode="auto">
            <a:xfrm>
              <a:off x="3334" y="1083"/>
              <a:ext cx="0" cy="80"/>
            </a:xfrm>
            <a:prstGeom prst="line">
              <a:avLst/>
            </a:prstGeom>
            <a:noFill/>
            <a:ln w="9525">
              <a:solidFill>
                <a:srgbClr val="000000"/>
              </a:solidFill>
              <a:round/>
              <a:headEnd/>
              <a:tailEnd/>
            </a:ln>
          </p:spPr>
          <p:txBody>
            <a:bodyPr/>
            <a:lstStyle/>
            <a:p>
              <a:endParaRPr lang="en-US"/>
            </a:p>
          </p:txBody>
        </p:sp>
        <p:sp>
          <p:nvSpPr>
            <p:cNvPr id="25" name="Line 110"/>
            <p:cNvSpPr>
              <a:spLocks noChangeShapeType="1"/>
            </p:cNvSpPr>
            <p:nvPr/>
          </p:nvSpPr>
          <p:spPr bwMode="auto">
            <a:xfrm>
              <a:off x="3527" y="1083"/>
              <a:ext cx="0" cy="80"/>
            </a:xfrm>
            <a:prstGeom prst="line">
              <a:avLst/>
            </a:prstGeom>
            <a:noFill/>
            <a:ln w="9525">
              <a:solidFill>
                <a:srgbClr val="000000"/>
              </a:solidFill>
              <a:round/>
              <a:headEnd/>
              <a:tailEnd/>
            </a:ln>
          </p:spPr>
          <p:txBody>
            <a:bodyPr/>
            <a:lstStyle/>
            <a:p>
              <a:endParaRPr lang="en-US"/>
            </a:p>
          </p:txBody>
        </p:sp>
        <p:sp>
          <p:nvSpPr>
            <p:cNvPr id="26" name="Line 111"/>
            <p:cNvSpPr>
              <a:spLocks noChangeShapeType="1"/>
            </p:cNvSpPr>
            <p:nvPr/>
          </p:nvSpPr>
          <p:spPr bwMode="auto">
            <a:xfrm>
              <a:off x="3686" y="1083"/>
              <a:ext cx="0" cy="80"/>
            </a:xfrm>
            <a:prstGeom prst="line">
              <a:avLst/>
            </a:prstGeom>
            <a:noFill/>
            <a:ln w="9525">
              <a:solidFill>
                <a:srgbClr val="000000"/>
              </a:solidFill>
              <a:round/>
              <a:headEnd/>
              <a:tailEnd/>
            </a:ln>
          </p:spPr>
          <p:txBody>
            <a:bodyPr/>
            <a:lstStyle/>
            <a:p>
              <a:endParaRPr lang="en-US"/>
            </a:p>
          </p:txBody>
        </p:sp>
        <p:sp>
          <p:nvSpPr>
            <p:cNvPr id="27" name="Oval 112"/>
            <p:cNvSpPr>
              <a:spLocks noChangeArrowheads="1"/>
            </p:cNvSpPr>
            <p:nvPr/>
          </p:nvSpPr>
          <p:spPr bwMode="auto">
            <a:xfrm rot="10800000">
              <a:off x="4024" y="2285"/>
              <a:ext cx="197"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28" name="Oval 113"/>
            <p:cNvSpPr>
              <a:spLocks noChangeArrowheads="1"/>
            </p:cNvSpPr>
            <p:nvPr/>
          </p:nvSpPr>
          <p:spPr bwMode="auto">
            <a:xfrm rot="10800000">
              <a:off x="3596" y="2286"/>
              <a:ext cx="198"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29" name="Freeform 114"/>
            <p:cNvSpPr>
              <a:spLocks/>
            </p:cNvSpPr>
            <p:nvPr/>
          </p:nvSpPr>
          <p:spPr bwMode="auto">
            <a:xfrm rot="10800000">
              <a:off x="3684" y="1814"/>
              <a:ext cx="98"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0" name="Freeform 115"/>
            <p:cNvSpPr>
              <a:spLocks/>
            </p:cNvSpPr>
            <p:nvPr/>
          </p:nvSpPr>
          <p:spPr bwMode="auto">
            <a:xfrm rot="10800000">
              <a:off x="3635"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1" name="Oval 116"/>
            <p:cNvSpPr>
              <a:spLocks noChangeArrowheads="1"/>
            </p:cNvSpPr>
            <p:nvPr/>
          </p:nvSpPr>
          <p:spPr bwMode="auto">
            <a:xfrm rot="10800000">
              <a:off x="3424" y="2286"/>
              <a:ext cx="198"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2" name="Freeform 117"/>
            <p:cNvSpPr>
              <a:spLocks/>
            </p:cNvSpPr>
            <p:nvPr/>
          </p:nvSpPr>
          <p:spPr bwMode="auto">
            <a:xfrm rot="10800000">
              <a:off x="3511"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3" name="Freeform 118"/>
            <p:cNvSpPr>
              <a:spLocks/>
            </p:cNvSpPr>
            <p:nvPr/>
          </p:nvSpPr>
          <p:spPr bwMode="auto">
            <a:xfrm rot="10800000">
              <a:off x="3463"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4" name="Oval 119"/>
            <p:cNvSpPr>
              <a:spLocks noChangeArrowheads="1"/>
            </p:cNvSpPr>
            <p:nvPr/>
          </p:nvSpPr>
          <p:spPr bwMode="auto">
            <a:xfrm rot="10800000">
              <a:off x="3259" y="2286"/>
              <a:ext cx="197"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 name="Freeform 120"/>
            <p:cNvSpPr>
              <a:spLocks/>
            </p:cNvSpPr>
            <p:nvPr/>
          </p:nvSpPr>
          <p:spPr bwMode="auto">
            <a:xfrm rot="10800000">
              <a:off x="3346"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6" name="Freeform 121"/>
            <p:cNvSpPr>
              <a:spLocks/>
            </p:cNvSpPr>
            <p:nvPr/>
          </p:nvSpPr>
          <p:spPr bwMode="auto">
            <a:xfrm rot="10800000">
              <a:off x="3298" y="1814"/>
              <a:ext cx="98"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7" name="Oval 122"/>
            <p:cNvSpPr>
              <a:spLocks noChangeArrowheads="1"/>
            </p:cNvSpPr>
            <p:nvPr/>
          </p:nvSpPr>
          <p:spPr bwMode="auto">
            <a:xfrm rot="10800000">
              <a:off x="3086" y="2286"/>
              <a:ext cx="198"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8" name="Freeform 123"/>
            <p:cNvSpPr>
              <a:spLocks/>
            </p:cNvSpPr>
            <p:nvPr/>
          </p:nvSpPr>
          <p:spPr bwMode="auto">
            <a:xfrm rot="10800000">
              <a:off x="3174" y="1814"/>
              <a:ext cx="98"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9" name="Freeform 124"/>
            <p:cNvSpPr>
              <a:spLocks/>
            </p:cNvSpPr>
            <p:nvPr/>
          </p:nvSpPr>
          <p:spPr bwMode="auto">
            <a:xfrm rot="10800000">
              <a:off x="3125"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40" name="Oval 125"/>
            <p:cNvSpPr>
              <a:spLocks noChangeArrowheads="1"/>
            </p:cNvSpPr>
            <p:nvPr/>
          </p:nvSpPr>
          <p:spPr bwMode="auto">
            <a:xfrm rot="10800000">
              <a:off x="3635" y="248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1" name="Oval 126"/>
            <p:cNvSpPr>
              <a:spLocks noChangeArrowheads="1"/>
            </p:cNvSpPr>
            <p:nvPr/>
          </p:nvSpPr>
          <p:spPr bwMode="auto">
            <a:xfrm rot="10800000">
              <a:off x="3470" y="248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2" name="Oval 127"/>
            <p:cNvSpPr>
              <a:spLocks noChangeArrowheads="1"/>
            </p:cNvSpPr>
            <p:nvPr/>
          </p:nvSpPr>
          <p:spPr bwMode="auto">
            <a:xfrm rot="10800000">
              <a:off x="3304" y="248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3" name="Oval 128"/>
            <p:cNvSpPr>
              <a:spLocks noChangeArrowheads="1"/>
            </p:cNvSpPr>
            <p:nvPr/>
          </p:nvSpPr>
          <p:spPr bwMode="auto">
            <a:xfrm rot="10800000">
              <a:off x="3132" y="248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44" name="Line 129"/>
            <p:cNvSpPr>
              <a:spLocks noChangeShapeType="1"/>
            </p:cNvSpPr>
            <p:nvPr/>
          </p:nvSpPr>
          <p:spPr bwMode="auto">
            <a:xfrm>
              <a:off x="4327" y="2485"/>
              <a:ext cx="0" cy="0"/>
            </a:xfrm>
            <a:prstGeom prst="line">
              <a:avLst/>
            </a:prstGeom>
            <a:noFill/>
            <a:ln w="9525">
              <a:solidFill>
                <a:srgbClr val="000000"/>
              </a:solidFill>
              <a:round/>
              <a:headEnd/>
              <a:tailEnd/>
            </a:ln>
          </p:spPr>
          <p:txBody>
            <a:bodyPr/>
            <a:lstStyle/>
            <a:p>
              <a:endParaRPr lang="en-US"/>
            </a:p>
          </p:txBody>
        </p:sp>
        <p:sp>
          <p:nvSpPr>
            <p:cNvPr id="45" name="Freeform 130"/>
            <p:cNvSpPr>
              <a:spLocks/>
            </p:cNvSpPr>
            <p:nvPr/>
          </p:nvSpPr>
          <p:spPr bwMode="auto">
            <a:xfrm>
              <a:off x="4107" y="1282"/>
              <a:ext cx="98"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46" name="Oval 131"/>
            <p:cNvSpPr>
              <a:spLocks noChangeArrowheads="1"/>
            </p:cNvSpPr>
            <p:nvPr/>
          </p:nvSpPr>
          <p:spPr bwMode="auto">
            <a:xfrm>
              <a:off x="4200" y="1150"/>
              <a:ext cx="197"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47" name="Freeform 132"/>
            <p:cNvSpPr>
              <a:spLocks/>
            </p:cNvSpPr>
            <p:nvPr/>
          </p:nvSpPr>
          <p:spPr bwMode="auto">
            <a:xfrm>
              <a:off x="4231" y="1282"/>
              <a:ext cx="98"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48" name="Freeform 133"/>
            <p:cNvSpPr>
              <a:spLocks/>
            </p:cNvSpPr>
            <p:nvPr/>
          </p:nvSpPr>
          <p:spPr bwMode="auto">
            <a:xfrm>
              <a:off x="4279" y="1282"/>
              <a:ext cx="99"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49" name="Oval 134"/>
            <p:cNvSpPr>
              <a:spLocks noChangeArrowheads="1"/>
            </p:cNvSpPr>
            <p:nvPr/>
          </p:nvSpPr>
          <p:spPr bwMode="auto">
            <a:xfrm>
              <a:off x="4365" y="1150"/>
              <a:ext cx="198"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50" name="Freeform 135"/>
            <p:cNvSpPr>
              <a:spLocks/>
            </p:cNvSpPr>
            <p:nvPr/>
          </p:nvSpPr>
          <p:spPr bwMode="auto">
            <a:xfrm>
              <a:off x="4389" y="1282"/>
              <a:ext cx="99"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51" name="Freeform 136"/>
            <p:cNvSpPr>
              <a:spLocks/>
            </p:cNvSpPr>
            <p:nvPr/>
          </p:nvSpPr>
          <p:spPr bwMode="auto">
            <a:xfrm>
              <a:off x="4444" y="1282"/>
              <a:ext cx="99"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52" name="Oval 137"/>
            <p:cNvSpPr>
              <a:spLocks noChangeArrowheads="1"/>
            </p:cNvSpPr>
            <p:nvPr/>
          </p:nvSpPr>
          <p:spPr bwMode="auto">
            <a:xfrm>
              <a:off x="4537" y="1150"/>
              <a:ext cx="198"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53" name="Freeform 138"/>
            <p:cNvSpPr>
              <a:spLocks/>
            </p:cNvSpPr>
            <p:nvPr/>
          </p:nvSpPr>
          <p:spPr bwMode="auto">
            <a:xfrm>
              <a:off x="4568" y="1282"/>
              <a:ext cx="99"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54" name="Freeform 139"/>
            <p:cNvSpPr>
              <a:spLocks/>
            </p:cNvSpPr>
            <p:nvPr/>
          </p:nvSpPr>
          <p:spPr bwMode="auto">
            <a:xfrm>
              <a:off x="4617" y="1282"/>
              <a:ext cx="98" cy="561"/>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55" name="Oval 140"/>
            <p:cNvSpPr>
              <a:spLocks noChangeArrowheads="1"/>
            </p:cNvSpPr>
            <p:nvPr/>
          </p:nvSpPr>
          <p:spPr bwMode="auto">
            <a:xfrm>
              <a:off x="4072" y="101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56" name="Oval 141"/>
            <p:cNvSpPr>
              <a:spLocks noChangeArrowheads="1"/>
            </p:cNvSpPr>
            <p:nvPr/>
          </p:nvSpPr>
          <p:spPr bwMode="auto">
            <a:xfrm>
              <a:off x="4237" y="101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57" name="Oval 142"/>
            <p:cNvSpPr>
              <a:spLocks noChangeArrowheads="1"/>
            </p:cNvSpPr>
            <p:nvPr/>
          </p:nvSpPr>
          <p:spPr bwMode="auto">
            <a:xfrm>
              <a:off x="4403" y="101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58" name="Oval 143"/>
            <p:cNvSpPr>
              <a:spLocks noChangeArrowheads="1"/>
            </p:cNvSpPr>
            <p:nvPr/>
          </p:nvSpPr>
          <p:spPr bwMode="auto">
            <a:xfrm>
              <a:off x="4575" y="101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59" name="Line 144"/>
            <p:cNvSpPr>
              <a:spLocks noChangeShapeType="1"/>
            </p:cNvSpPr>
            <p:nvPr/>
          </p:nvSpPr>
          <p:spPr bwMode="auto">
            <a:xfrm>
              <a:off x="4107" y="1077"/>
              <a:ext cx="0" cy="81"/>
            </a:xfrm>
            <a:prstGeom prst="line">
              <a:avLst/>
            </a:prstGeom>
            <a:noFill/>
            <a:ln w="9525">
              <a:solidFill>
                <a:srgbClr val="000000"/>
              </a:solidFill>
              <a:round/>
              <a:headEnd/>
              <a:tailEnd/>
            </a:ln>
          </p:spPr>
          <p:txBody>
            <a:bodyPr/>
            <a:lstStyle/>
            <a:p>
              <a:endParaRPr lang="en-US"/>
            </a:p>
          </p:txBody>
        </p:sp>
        <p:sp>
          <p:nvSpPr>
            <p:cNvPr id="60" name="Line 145"/>
            <p:cNvSpPr>
              <a:spLocks noChangeShapeType="1"/>
            </p:cNvSpPr>
            <p:nvPr/>
          </p:nvSpPr>
          <p:spPr bwMode="auto">
            <a:xfrm>
              <a:off x="4272" y="1077"/>
              <a:ext cx="0" cy="81"/>
            </a:xfrm>
            <a:prstGeom prst="line">
              <a:avLst/>
            </a:prstGeom>
            <a:noFill/>
            <a:ln w="9525">
              <a:solidFill>
                <a:srgbClr val="000000"/>
              </a:solidFill>
              <a:round/>
              <a:headEnd/>
              <a:tailEnd/>
            </a:ln>
          </p:spPr>
          <p:txBody>
            <a:bodyPr/>
            <a:lstStyle/>
            <a:p>
              <a:endParaRPr lang="en-US"/>
            </a:p>
          </p:txBody>
        </p:sp>
        <p:sp>
          <p:nvSpPr>
            <p:cNvPr id="61" name="Line 146"/>
            <p:cNvSpPr>
              <a:spLocks noChangeShapeType="1"/>
            </p:cNvSpPr>
            <p:nvPr/>
          </p:nvSpPr>
          <p:spPr bwMode="auto">
            <a:xfrm>
              <a:off x="4444" y="1088"/>
              <a:ext cx="0" cy="81"/>
            </a:xfrm>
            <a:prstGeom prst="line">
              <a:avLst/>
            </a:prstGeom>
            <a:noFill/>
            <a:ln w="9525">
              <a:solidFill>
                <a:srgbClr val="000000"/>
              </a:solidFill>
              <a:round/>
              <a:headEnd/>
              <a:tailEnd/>
            </a:ln>
          </p:spPr>
          <p:txBody>
            <a:bodyPr/>
            <a:lstStyle/>
            <a:p>
              <a:endParaRPr lang="en-US"/>
            </a:p>
          </p:txBody>
        </p:sp>
        <p:sp>
          <p:nvSpPr>
            <p:cNvPr id="62" name="Line 147"/>
            <p:cNvSpPr>
              <a:spLocks noChangeShapeType="1"/>
            </p:cNvSpPr>
            <p:nvPr/>
          </p:nvSpPr>
          <p:spPr bwMode="auto">
            <a:xfrm>
              <a:off x="4617" y="1077"/>
              <a:ext cx="0" cy="81"/>
            </a:xfrm>
            <a:prstGeom prst="line">
              <a:avLst/>
            </a:prstGeom>
            <a:noFill/>
            <a:ln w="9525">
              <a:solidFill>
                <a:srgbClr val="000000"/>
              </a:solidFill>
              <a:round/>
              <a:headEnd/>
              <a:tailEnd/>
            </a:ln>
          </p:spPr>
          <p:txBody>
            <a:bodyPr/>
            <a:lstStyle/>
            <a:p>
              <a:endParaRPr lang="en-US"/>
            </a:p>
          </p:txBody>
        </p:sp>
        <p:sp>
          <p:nvSpPr>
            <p:cNvPr id="63" name="Oval 148"/>
            <p:cNvSpPr>
              <a:spLocks noChangeArrowheads="1"/>
            </p:cNvSpPr>
            <p:nvPr/>
          </p:nvSpPr>
          <p:spPr bwMode="auto">
            <a:xfrm rot="10800000">
              <a:off x="4534" y="2287"/>
              <a:ext cx="198" cy="161"/>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64" name="Freeform 149"/>
            <p:cNvSpPr>
              <a:spLocks/>
            </p:cNvSpPr>
            <p:nvPr/>
          </p:nvSpPr>
          <p:spPr bwMode="auto">
            <a:xfrm rot="10800000">
              <a:off x="4621" y="1816"/>
              <a:ext cx="99" cy="56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65" name="Freeform 150"/>
            <p:cNvSpPr>
              <a:spLocks/>
            </p:cNvSpPr>
            <p:nvPr/>
          </p:nvSpPr>
          <p:spPr bwMode="auto">
            <a:xfrm rot="10800000">
              <a:off x="4573" y="1816"/>
              <a:ext cx="99" cy="560"/>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66" name="Oval 151"/>
            <p:cNvSpPr>
              <a:spLocks noChangeArrowheads="1"/>
            </p:cNvSpPr>
            <p:nvPr/>
          </p:nvSpPr>
          <p:spPr bwMode="auto">
            <a:xfrm rot="10800000">
              <a:off x="4355" y="2286"/>
              <a:ext cx="197"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67" name="Freeform 152"/>
            <p:cNvSpPr>
              <a:spLocks/>
            </p:cNvSpPr>
            <p:nvPr/>
          </p:nvSpPr>
          <p:spPr bwMode="auto">
            <a:xfrm rot="10800000">
              <a:off x="4442"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68" name="Freeform 153"/>
            <p:cNvSpPr>
              <a:spLocks/>
            </p:cNvSpPr>
            <p:nvPr/>
          </p:nvSpPr>
          <p:spPr bwMode="auto">
            <a:xfrm rot="10800000">
              <a:off x="4394"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69" name="Oval 154"/>
            <p:cNvSpPr>
              <a:spLocks noChangeArrowheads="1"/>
            </p:cNvSpPr>
            <p:nvPr/>
          </p:nvSpPr>
          <p:spPr bwMode="auto">
            <a:xfrm rot="10800000">
              <a:off x="4182" y="2286"/>
              <a:ext cx="198" cy="16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70" name="Freeform 155"/>
            <p:cNvSpPr>
              <a:spLocks/>
            </p:cNvSpPr>
            <p:nvPr/>
          </p:nvSpPr>
          <p:spPr bwMode="auto">
            <a:xfrm rot="10800000">
              <a:off x="4270" y="1814"/>
              <a:ext cx="98"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71" name="Freeform 156"/>
            <p:cNvSpPr>
              <a:spLocks/>
            </p:cNvSpPr>
            <p:nvPr/>
          </p:nvSpPr>
          <p:spPr bwMode="auto">
            <a:xfrm rot="10800000">
              <a:off x="4221"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72" name="Freeform 157"/>
            <p:cNvSpPr>
              <a:spLocks/>
            </p:cNvSpPr>
            <p:nvPr/>
          </p:nvSpPr>
          <p:spPr bwMode="auto">
            <a:xfrm rot="10800000">
              <a:off x="4104"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73" name="Freeform 158"/>
            <p:cNvSpPr>
              <a:spLocks/>
            </p:cNvSpPr>
            <p:nvPr/>
          </p:nvSpPr>
          <p:spPr bwMode="auto">
            <a:xfrm rot="10800000">
              <a:off x="4056" y="1814"/>
              <a:ext cx="99" cy="562"/>
            </a:xfrm>
            <a:custGeom>
              <a:avLst/>
              <a:gdLst>
                <a:gd name="T0" fmla="*/ 0 w 234"/>
                <a:gd name="T1" fmla="*/ 0 h 1611"/>
                <a:gd name="T2" fmla="*/ 0 w 234"/>
                <a:gd name="T3" fmla="*/ 0 h 1611"/>
                <a:gd name="T4" fmla="*/ 0 w 234"/>
                <a:gd name="T5" fmla="*/ 0 h 1611"/>
                <a:gd name="T6" fmla="*/ 0 w 234"/>
                <a:gd name="T7" fmla="*/ 0 h 1611"/>
                <a:gd name="T8" fmla="*/ 0 w 234"/>
                <a:gd name="T9" fmla="*/ 0 h 1611"/>
                <a:gd name="T10" fmla="*/ 0 w 234"/>
                <a:gd name="T11" fmla="*/ 0 h 1611"/>
                <a:gd name="T12" fmla="*/ 0 w 234"/>
                <a:gd name="T13" fmla="*/ 0 h 1611"/>
                <a:gd name="T14" fmla="*/ 0 w 234"/>
                <a:gd name="T15" fmla="*/ 0 h 1611"/>
                <a:gd name="T16" fmla="*/ 0 w 234"/>
                <a:gd name="T17" fmla="*/ 0 h 1611"/>
                <a:gd name="T18" fmla="*/ 0 w 234"/>
                <a:gd name="T19" fmla="*/ 0 h 1611"/>
                <a:gd name="T20" fmla="*/ 0 w 234"/>
                <a:gd name="T21" fmla="*/ 0 h 1611"/>
                <a:gd name="T22" fmla="*/ 0 w 234"/>
                <a:gd name="T23" fmla="*/ 0 h 1611"/>
                <a:gd name="T24" fmla="*/ 0 w 234"/>
                <a:gd name="T25" fmla="*/ 0 h 1611"/>
                <a:gd name="T26" fmla="*/ 0 w 234"/>
                <a:gd name="T27" fmla="*/ 0 h 1611"/>
                <a:gd name="T28" fmla="*/ 0 w 234"/>
                <a:gd name="T29" fmla="*/ 0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74" name="Oval 159"/>
            <p:cNvSpPr>
              <a:spLocks noChangeArrowheads="1"/>
            </p:cNvSpPr>
            <p:nvPr/>
          </p:nvSpPr>
          <p:spPr bwMode="auto">
            <a:xfrm rot="10800000">
              <a:off x="4580" y="248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75" name="Oval 160"/>
            <p:cNvSpPr>
              <a:spLocks noChangeArrowheads="1"/>
            </p:cNvSpPr>
            <p:nvPr/>
          </p:nvSpPr>
          <p:spPr bwMode="auto">
            <a:xfrm rot="10800000">
              <a:off x="4401" y="2486"/>
              <a:ext cx="98"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76" name="Oval 161"/>
            <p:cNvSpPr>
              <a:spLocks noChangeArrowheads="1"/>
            </p:cNvSpPr>
            <p:nvPr/>
          </p:nvSpPr>
          <p:spPr bwMode="auto">
            <a:xfrm rot="10800000">
              <a:off x="4056" y="248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77" name="Oval 162"/>
            <p:cNvSpPr>
              <a:spLocks noChangeArrowheads="1"/>
            </p:cNvSpPr>
            <p:nvPr/>
          </p:nvSpPr>
          <p:spPr bwMode="auto">
            <a:xfrm rot="10800000">
              <a:off x="4221" y="2486"/>
              <a:ext cx="99" cy="81"/>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78" name="Line 163"/>
            <p:cNvSpPr>
              <a:spLocks noChangeShapeType="1"/>
            </p:cNvSpPr>
            <p:nvPr/>
          </p:nvSpPr>
          <p:spPr bwMode="auto">
            <a:xfrm rot="10800000">
              <a:off x="4621" y="2419"/>
              <a:ext cx="0" cy="81"/>
            </a:xfrm>
            <a:prstGeom prst="line">
              <a:avLst/>
            </a:prstGeom>
            <a:noFill/>
            <a:ln w="9525">
              <a:solidFill>
                <a:srgbClr val="000000"/>
              </a:solidFill>
              <a:round/>
              <a:headEnd/>
              <a:tailEnd/>
            </a:ln>
          </p:spPr>
          <p:txBody>
            <a:bodyPr/>
            <a:lstStyle/>
            <a:p>
              <a:endParaRPr lang="en-US"/>
            </a:p>
          </p:txBody>
        </p:sp>
        <p:sp>
          <p:nvSpPr>
            <p:cNvPr id="79" name="Line 164"/>
            <p:cNvSpPr>
              <a:spLocks noChangeShapeType="1"/>
            </p:cNvSpPr>
            <p:nvPr/>
          </p:nvSpPr>
          <p:spPr bwMode="auto">
            <a:xfrm rot="10800000">
              <a:off x="4456" y="2419"/>
              <a:ext cx="0" cy="81"/>
            </a:xfrm>
            <a:prstGeom prst="line">
              <a:avLst/>
            </a:prstGeom>
            <a:noFill/>
            <a:ln w="9525">
              <a:solidFill>
                <a:srgbClr val="000000"/>
              </a:solidFill>
              <a:round/>
              <a:headEnd/>
              <a:tailEnd/>
            </a:ln>
          </p:spPr>
          <p:txBody>
            <a:bodyPr/>
            <a:lstStyle/>
            <a:p>
              <a:endParaRPr lang="en-US"/>
            </a:p>
          </p:txBody>
        </p:sp>
        <p:sp>
          <p:nvSpPr>
            <p:cNvPr id="80" name="Line 165"/>
            <p:cNvSpPr>
              <a:spLocks noChangeShapeType="1"/>
            </p:cNvSpPr>
            <p:nvPr/>
          </p:nvSpPr>
          <p:spPr bwMode="auto">
            <a:xfrm rot="10800000">
              <a:off x="4263" y="2419"/>
              <a:ext cx="0" cy="81"/>
            </a:xfrm>
            <a:prstGeom prst="line">
              <a:avLst/>
            </a:prstGeom>
            <a:noFill/>
            <a:ln w="9525">
              <a:solidFill>
                <a:srgbClr val="000000"/>
              </a:solidFill>
              <a:round/>
              <a:headEnd/>
              <a:tailEnd/>
            </a:ln>
          </p:spPr>
          <p:txBody>
            <a:bodyPr/>
            <a:lstStyle/>
            <a:p>
              <a:endParaRPr lang="en-US"/>
            </a:p>
          </p:txBody>
        </p:sp>
        <p:sp>
          <p:nvSpPr>
            <p:cNvPr id="81" name="Line 166"/>
            <p:cNvSpPr>
              <a:spLocks noChangeShapeType="1"/>
            </p:cNvSpPr>
            <p:nvPr/>
          </p:nvSpPr>
          <p:spPr bwMode="auto">
            <a:xfrm rot="10800000">
              <a:off x="4104" y="2419"/>
              <a:ext cx="0" cy="81"/>
            </a:xfrm>
            <a:prstGeom prst="line">
              <a:avLst/>
            </a:prstGeom>
            <a:noFill/>
            <a:ln w="9525">
              <a:solidFill>
                <a:srgbClr val="000000"/>
              </a:solidFill>
              <a:round/>
              <a:headEnd/>
              <a:tailEnd/>
            </a:ln>
          </p:spPr>
          <p:txBody>
            <a:bodyPr/>
            <a:lstStyle/>
            <a:p>
              <a:endParaRPr lang="en-US"/>
            </a:p>
          </p:txBody>
        </p:sp>
        <p:sp>
          <p:nvSpPr>
            <p:cNvPr id="82" name="Line 167"/>
            <p:cNvSpPr>
              <a:spLocks noChangeShapeType="1"/>
            </p:cNvSpPr>
            <p:nvPr/>
          </p:nvSpPr>
          <p:spPr bwMode="auto">
            <a:xfrm rot="10800000">
              <a:off x="3684" y="2425"/>
              <a:ext cx="0" cy="80"/>
            </a:xfrm>
            <a:prstGeom prst="line">
              <a:avLst/>
            </a:prstGeom>
            <a:noFill/>
            <a:ln w="9525">
              <a:solidFill>
                <a:srgbClr val="000000"/>
              </a:solidFill>
              <a:round/>
              <a:headEnd/>
              <a:tailEnd/>
            </a:ln>
          </p:spPr>
          <p:txBody>
            <a:bodyPr/>
            <a:lstStyle/>
            <a:p>
              <a:endParaRPr lang="en-US"/>
            </a:p>
          </p:txBody>
        </p:sp>
        <p:sp>
          <p:nvSpPr>
            <p:cNvPr id="83" name="Line 168"/>
            <p:cNvSpPr>
              <a:spLocks noChangeShapeType="1"/>
            </p:cNvSpPr>
            <p:nvPr/>
          </p:nvSpPr>
          <p:spPr bwMode="auto">
            <a:xfrm rot="10800000">
              <a:off x="3518" y="2425"/>
              <a:ext cx="0" cy="80"/>
            </a:xfrm>
            <a:prstGeom prst="line">
              <a:avLst/>
            </a:prstGeom>
            <a:noFill/>
            <a:ln w="9525">
              <a:solidFill>
                <a:srgbClr val="000000"/>
              </a:solidFill>
              <a:round/>
              <a:headEnd/>
              <a:tailEnd/>
            </a:ln>
          </p:spPr>
          <p:txBody>
            <a:bodyPr/>
            <a:lstStyle/>
            <a:p>
              <a:endParaRPr lang="en-US"/>
            </a:p>
          </p:txBody>
        </p:sp>
        <p:sp>
          <p:nvSpPr>
            <p:cNvPr id="84" name="Line 169"/>
            <p:cNvSpPr>
              <a:spLocks noChangeShapeType="1"/>
            </p:cNvSpPr>
            <p:nvPr/>
          </p:nvSpPr>
          <p:spPr bwMode="auto">
            <a:xfrm rot="10800000">
              <a:off x="3346" y="2414"/>
              <a:ext cx="0" cy="80"/>
            </a:xfrm>
            <a:prstGeom prst="line">
              <a:avLst/>
            </a:prstGeom>
            <a:noFill/>
            <a:ln w="9525">
              <a:solidFill>
                <a:srgbClr val="000000"/>
              </a:solidFill>
              <a:round/>
              <a:headEnd/>
              <a:tailEnd/>
            </a:ln>
          </p:spPr>
          <p:txBody>
            <a:bodyPr/>
            <a:lstStyle/>
            <a:p>
              <a:endParaRPr lang="en-US"/>
            </a:p>
          </p:txBody>
        </p:sp>
        <p:sp>
          <p:nvSpPr>
            <p:cNvPr id="85" name="Line 170"/>
            <p:cNvSpPr>
              <a:spLocks noChangeShapeType="1"/>
            </p:cNvSpPr>
            <p:nvPr/>
          </p:nvSpPr>
          <p:spPr bwMode="auto">
            <a:xfrm rot="10800000">
              <a:off x="3174" y="2425"/>
              <a:ext cx="0" cy="80"/>
            </a:xfrm>
            <a:prstGeom prst="line">
              <a:avLst/>
            </a:prstGeom>
            <a:noFill/>
            <a:ln w="9525">
              <a:solidFill>
                <a:srgbClr val="000000"/>
              </a:solidFill>
              <a:round/>
              <a:headEnd/>
              <a:tailEnd/>
            </a:ln>
          </p:spPr>
          <p:txBody>
            <a:bodyPr/>
            <a:lstStyle/>
            <a:p>
              <a:endParaRPr lang="en-US"/>
            </a:p>
          </p:txBody>
        </p:sp>
        <p:sp>
          <p:nvSpPr>
            <p:cNvPr id="86" name="Line 177"/>
            <p:cNvSpPr>
              <a:spLocks noChangeShapeType="1"/>
            </p:cNvSpPr>
            <p:nvPr/>
          </p:nvSpPr>
          <p:spPr bwMode="auto">
            <a:xfrm>
              <a:off x="3936" y="2064"/>
              <a:ext cx="0" cy="241"/>
            </a:xfrm>
            <a:prstGeom prst="line">
              <a:avLst/>
            </a:prstGeom>
            <a:noFill/>
            <a:ln w="28575">
              <a:solidFill>
                <a:srgbClr val="000000"/>
              </a:solidFill>
              <a:round/>
              <a:headEnd/>
              <a:tailEnd type="triangle" w="med" len="med"/>
            </a:ln>
          </p:spPr>
          <p:txBody>
            <a:bodyPr/>
            <a:lstStyle/>
            <a:p>
              <a:endParaRPr lang="en-US"/>
            </a:p>
          </p:txBody>
        </p:sp>
      </p:grpSp>
      <p:sp>
        <p:nvSpPr>
          <p:cNvPr id="87" name="Text Box 179"/>
          <p:cNvSpPr txBox="1">
            <a:spLocks noChangeArrowheads="1"/>
          </p:cNvSpPr>
          <p:nvPr/>
        </p:nvSpPr>
        <p:spPr bwMode="auto">
          <a:xfrm>
            <a:off x="2990267" y="5032517"/>
            <a:ext cx="1482725" cy="423863"/>
          </a:xfrm>
          <a:prstGeom prst="rect">
            <a:avLst/>
          </a:prstGeom>
          <a:noFill/>
          <a:ln w="9525" algn="ctr">
            <a:noFill/>
            <a:miter lim="800000"/>
            <a:headEnd/>
            <a:tailEnd/>
          </a:ln>
        </p:spPr>
        <p:txBody>
          <a:bodyPr/>
          <a:lstStyle/>
          <a:p>
            <a:r>
              <a:rPr lang="en-US" sz="1200" b="1">
                <a:latin typeface="Century Gothic" pitchFamily="34" charset="0"/>
              </a:rPr>
              <a:t>Conformational change</a:t>
            </a:r>
            <a:endParaRPr lang="en-US" b="1">
              <a:latin typeface="Century Gothic" pitchFamily="34" charset="0"/>
            </a:endParaRPr>
          </a:p>
        </p:txBody>
      </p:sp>
      <p:sp>
        <p:nvSpPr>
          <p:cNvPr id="88" name="Rectangle 8"/>
          <p:cNvSpPr>
            <a:spLocks noChangeArrowheads="1"/>
          </p:cNvSpPr>
          <p:nvPr/>
        </p:nvSpPr>
        <p:spPr bwMode="auto">
          <a:xfrm>
            <a:off x="1478967" y="2530617"/>
            <a:ext cx="2979738" cy="1949450"/>
          </a:xfrm>
          <a:prstGeom prst="rect">
            <a:avLst/>
          </a:prstGeom>
          <a:solidFill>
            <a:srgbClr val="CCFFFF"/>
          </a:solidFill>
          <a:ln w="12700" algn="ctr">
            <a:noFill/>
            <a:miter lim="800000"/>
            <a:headEnd/>
            <a:tailEnd/>
          </a:ln>
        </p:spPr>
        <p:txBody>
          <a:bodyPr/>
          <a:lstStyle/>
          <a:p>
            <a:endParaRPr lang="en-US"/>
          </a:p>
        </p:txBody>
      </p:sp>
      <p:sp>
        <p:nvSpPr>
          <p:cNvPr id="89" name="Oval 9"/>
          <p:cNvSpPr>
            <a:spLocks noChangeArrowheads="1"/>
          </p:cNvSpPr>
          <p:nvPr/>
        </p:nvSpPr>
        <p:spPr bwMode="auto">
          <a:xfrm>
            <a:off x="1475792" y="2360755"/>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90" name="Freeform 10"/>
          <p:cNvSpPr>
            <a:spLocks/>
          </p:cNvSpPr>
          <p:nvPr/>
        </p:nvSpPr>
        <p:spPr bwMode="auto">
          <a:xfrm>
            <a:off x="1512305" y="2571892"/>
            <a:ext cx="157162"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91" name="Freeform 11"/>
          <p:cNvSpPr>
            <a:spLocks/>
          </p:cNvSpPr>
          <p:nvPr/>
        </p:nvSpPr>
        <p:spPr bwMode="auto">
          <a:xfrm>
            <a:off x="1599617" y="2571892"/>
            <a:ext cx="157163"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92" name="Oval 12"/>
          <p:cNvSpPr>
            <a:spLocks noChangeArrowheads="1"/>
          </p:cNvSpPr>
          <p:nvPr/>
        </p:nvSpPr>
        <p:spPr bwMode="auto">
          <a:xfrm>
            <a:off x="1759955" y="2363930"/>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93" name="Freeform 13"/>
          <p:cNvSpPr>
            <a:spLocks/>
          </p:cNvSpPr>
          <p:nvPr/>
        </p:nvSpPr>
        <p:spPr bwMode="auto">
          <a:xfrm>
            <a:off x="1807580" y="2573480"/>
            <a:ext cx="157162"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94" name="Freeform 14"/>
          <p:cNvSpPr>
            <a:spLocks/>
          </p:cNvSpPr>
          <p:nvPr/>
        </p:nvSpPr>
        <p:spPr bwMode="auto">
          <a:xfrm>
            <a:off x="1883780" y="2573480"/>
            <a:ext cx="157162"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95" name="Oval 15"/>
          <p:cNvSpPr>
            <a:spLocks noChangeArrowheads="1"/>
          </p:cNvSpPr>
          <p:nvPr/>
        </p:nvSpPr>
        <p:spPr bwMode="auto">
          <a:xfrm>
            <a:off x="2033005" y="2363930"/>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96" name="Freeform 16"/>
          <p:cNvSpPr>
            <a:spLocks/>
          </p:cNvSpPr>
          <p:nvPr/>
        </p:nvSpPr>
        <p:spPr bwMode="auto">
          <a:xfrm>
            <a:off x="2080630" y="2573480"/>
            <a:ext cx="157162"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97" name="Freeform 17"/>
          <p:cNvSpPr>
            <a:spLocks/>
          </p:cNvSpPr>
          <p:nvPr/>
        </p:nvSpPr>
        <p:spPr bwMode="auto">
          <a:xfrm>
            <a:off x="2158417" y="2573480"/>
            <a:ext cx="155575"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98" name="Oval 18"/>
          <p:cNvSpPr>
            <a:spLocks noChangeArrowheads="1"/>
          </p:cNvSpPr>
          <p:nvPr/>
        </p:nvSpPr>
        <p:spPr bwMode="auto">
          <a:xfrm>
            <a:off x="2296530" y="2363930"/>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99" name="Freeform 19"/>
          <p:cNvSpPr>
            <a:spLocks/>
          </p:cNvSpPr>
          <p:nvPr/>
        </p:nvSpPr>
        <p:spPr bwMode="auto">
          <a:xfrm>
            <a:off x="2355267" y="2573480"/>
            <a:ext cx="157163"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00" name="Freeform 20"/>
          <p:cNvSpPr>
            <a:spLocks/>
          </p:cNvSpPr>
          <p:nvPr/>
        </p:nvSpPr>
        <p:spPr bwMode="auto">
          <a:xfrm>
            <a:off x="2420355" y="2573480"/>
            <a:ext cx="157162"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01" name="Oval 21"/>
          <p:cNvSpPr>
            <a:spLocks noChangeArrowheads="1"/>
          </p:cNvSpPr>
          <p:nvPr/>
        </p:nvSpPr>
        <p:spPr bwMode="auto">
          <a:xfrm>
            <a:off x="2968042" y="2363930"/>
            <a:ext cx="312738"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02" name="Oval 22"/>
          <p:cNvSpPr>
            <a:spLocks noChangeArrowheads="1"/>
          </p:cNvSpPr>
          <p:nvPr/>
        </p:nvSpPr>
        <p:spPr bwMode="auto">
          <a:xfrm>
            <a:off x="1534530" y="2151205"/>
            <a:ext cx="155575"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3" name="Oval 23"/>
          <p:cNvSpPr>
            <a:spLocks noChangeArrowheads="1"/>
          </p:cNvSpPr>
          <p:nvPr/>
        </p:nvSpPr>
        <p:spPr bwMode="auto">
          <a:xfrm>
            <a:off x="1818692" y="2151205"/>
            <a:ext cx="157163"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4" name="Oval 24"/>
          <p:cNvSpPr>
            <a:spLocks noChangeArrowheads="1"/>
          </p:cNvSpPr>
          <p:nvPr/>
        </p:nvSpPr>
        <p:spPr bwMode="auto">
          <a:xfrm>
            <a:off x="2366380" y="2151205"/>
            <a:ext cx="155575"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5" name="Oval 25"/>
          <p:cNvSpPr>
            <a:spLocks noChangeArrowheads="1"/>
          </p:cNvSpPr>
          <p:nvPr/>
        </p:nvSpPr>
        <p:spPr bwMode="auto">
          <a:xfrm>
            <a:off x="2102855" y="2151205"/>
            <a:ext cx="157162"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06" name="Line 26"/>
          <p:cNvSpPr>
            <a:spLocks noChangeShapeType="1"/>
          </p:cNvSpPr>
          <p:nvPr/>
        </p:nvSpPr>
        <p:spPr bwMode="auto">
          <a:xfrm>
            <a:off x="1599617" y="2257567"/>
            <a:ext cx="0" cy="128588"/>
          </a:xfrm>
          <a:prstGeom prst="line">
            <a:avLst/>
          </a:prstGeom>
          <a:noFill/>
          <a:ln w="9525">
            <a:solidFill>
              <a:srgbClr val="000000"/>
            </a:solidFill>
            <a:round/>
            <a:headEnd/>
            <a:tailEnd/>
          </a:ln>
        </p:spPr>
        <p:txBody>
          <a:bodyPr/>
          <a:lstStyle/>
          <a:p>
            <a:endParaRPr lang="en-US"/>
          </a:p>
        </p:txBody>
      </p:sp>
      <p:sp>
        <p:nvSpPr>
          <p:cNvPr id="107" name="Line 27"/>
          <p:cNvSpPr>
            <a:spLocks noChangeShapeType="1"/>
          </p:cNvSpPr>
          <p:nvPr/>
        </p:nvSpPr>
        <p:spPr bwMode="auto">
          <a:xfrm>
            <a:off x="1861555" y="2257567"/>
            <a:ext cx="0" cy="128588"/>
          </a:xfrm>
          <a:prstGeom prst="line">
            <a:avLst/>
          </a:prstGeom>
          <a:noFill/>
          <a:ln w="9525">
            <a:solidFill>
              <a:srgbClr val="000000"/>
            </a:solidFill>
            <a:round/>
            <a:headEnd/>
            <a:tailEnd/>
          </a:ln>
        </p:spPr>
        <p:txBody>
          <a:bodyPr/>
          <a:lstStyle/>
          <a:p>
            <a:endParaRPr lang="en-US"/>
          </a:p>
        </p:txBody>
      </p:sp>
      <p:sp>
        <p:nvSpPr>
          <p:cNvPr id="108" name="Line 28"/>
          <p:cNvSpPr>
            <a:spLocks noChangeShapeType="1"/>
          </p:cNvSpPr>
          <p:nvPr/>
        </p:nvSpPr>
        <p:spPr bwMode="auto">
          <a:xfrm>
            <a:off x="2169530" y="2257567"/>
            <a:ext cx="0" cy="128588"/>
          </a:xfrm>
          <a:prstGeom prst="line">
            <a:avLst/>
          </a:prstGeom>
          <a:noFill/>
          <a:ln w="9525">
            <a:solidFill>
              <a:srgbClr val="000000"/>
            </a:solidFill>
            <a:round/>
            <a:headEnd/>
            <a:tailEnd/>
          </a:ln>
        </p:spPr>
        <p:txBody>
          <a:bodyPr/>
          <a:lstStyle/>
          <a:p>
            <a:endParaRPr lang="en-US"/>
          </a:p>
        </p:txBody>
      </p:sp>
      <p:sp>
        <p:nvSpPr>
          <p:cNvPr id="109" name="Line 29"/>
          <p:cNvSpPr>
            <a:spLocks noChangeShapeType="1"/>
          </p:cNvSpPr>
          <p:nvPr/>
        </p:nvSpPr>
        <p:spPr bwMode="auto">
          <a:xfrm>
            <a:off x="2420355" y="2257567"/>
            <a:ext cx="0" cy="128588"/>
          </a:xfrm>
          <a:prstGeom prst="line">
            <a:avLst/>
          </a:prstGeom>
          <a:noFill/>
          <a:ln w="9525">
            <a:solidFill>
              <a:srgbClr val="000000"/>
            </a:solidFill>
            <a:round/>
            <a:headEnd/>
            <a:tailEnd/>
          </a:ln>
        </p:spPr>
        <p:txBody>
          <a:bodyPr/>
          <a:lstStyle/>
          <a:p>
            <a:endParaRPr lang="en-US"/>
          </a:p>
        </p:txBody>
      </p:sp>
      <p:sp>
        <p:nvSpPr>
          <p:cNvPr id="110" name="Oval 30"/>
          <p:cNvSpPr>
            <a:spLocks noChangeArrowheads="1"/>
          </p:cNvSpPr>
          <p:nvPr/>
        </p:nvSpPr>
        <p:spPr bwMode="auto">
          <a:xfrm rot="10800000">
            <a:off x="2956930" y="4165742"/>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11" name="Oval 31"/>
          <p:cNvSpPr>
            <a:spLocks noChangeArrowheads="1"/>
          </p:cNvSpPr>
          <p:nvPr/>
        </p:nvSpPr>
        <p:spPr bwMode="auto">
          <a:xfrm rot="10800000">
            <a:off x="2277480" y="4167330"/>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12" name="Oval 32"/>
          <p:cNvSpPr>
            <a:spLocks noChangeArrowheads="1"/>
          </p:cNvSpPr>
          <p:nvPr/>
        </p:nvSpPr>
        <p:spPr bwMode="auto">
          <a:xfrm rot="10800000">
            <a:off x="2004430" y="4167330"/>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13" name="Freeform 33"/>
          <p:cNvSpPr>
            <a:spLocks/>
          </p:cNvSpPr>
          <p:nvPr/>
        </p:nvSpPr>
        <p:spPr bwMode="auto">
          <a:xfrm rot="10800000">
            <a:off x="2142542" y="3419617"/>
            <a:ext cx="157163"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14" name="Freeform 34"/>
          <p:cNvSpPr>
            <a:spLocks/>
          </p:cNvSpPr>
          <p:nvPr/>
        </p:nvSpPr>
        <p:spPr bwMode="auto">
          <a:xfrm rot="10800000">
            <a:off x="2066342" y="3419617"/>
            <a:ext cx="157163"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15" name="Oval 35"/>
          <p:cNvSpPr>
            <a:spLocks noChangeArrowheads="1"/>
          </p:cNvSpPr>
          <p:nvPr/>
        </p:nvSpPr>
        <p:spPr bwMode="auto">
          <a:xfrm rot="10800000">
            <a:off x="1742492" y="4167330"/>
            <a:ext cx="312738"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16" name="Freeform 36"/>
          <p:cNvSpPr>
            <a:spLocks/>
          </p:cNvSpPr>
          <p:nvPr/>
        </p:nvSpPr>
        <p:spPr bwMode="auto">
          <a:xfrm rot="10800000">
            <a:off x="1880605" y="3419617"/>
            <a:ext cx="157162"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17" name="Freeform 37"/>
          <p:cNvSpPr>
            <a:spLocks/>
          </p:cNvSpPr>
          <p:nvPr/>
        </p:nvSpPr>
        <p:spPr bwMode="auto">
          <a:xfrm rot="10800000">
            <a:off x="1804405" y="3419617"/>
            <a:ext cx="157162"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18" name="Oval 38"/>
          <p:cNvSpPr>
            <a:spLocks noChangeArrowheads="1"/>
          </p:cNvSpPr>
          <p:nvPr/>
        </p:nvSpPr>
        <p:spPr bwMode="auto">
          <a:xfrm rot="10800000">
            <a:off x="1467855" y="4167330"/>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19" name="Freeform 39"/>
          <p:cNvSpPr>
            <a:spLocks/>
          </p:cNvSpPr>
          <p:nvPr/>
        </p:nvSpPr>
        <p:spPr bwMode="auto">
          <a:xfrm rot="10800000">
            <a:off x="1607555" y="3419617"/>
            <a:ext cx="155575"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20" name="Freeform 40"/>
          <p:cNvSpPr>
            <a:spLocks/>
          </p:cNvSpPr>
          <p:nvPr/>
        </p:nvSpPr>
        <p:spPr bwMode="auto">
          <a:xfrm rot="10800000">
            <a:off x="1529767" y="3419617"/>
            <a:ext cx="157163"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21" name="Oval 41"/>
          <p:cNvSpPr>
            <a:spLocks noChangeArrowheads="1"/>
          </p:cNvSpPr>
          <p:nvPr/>
        </p:nvSpPr>
        <p:spPr bwMode="auto">
          <a:xfrm rot="10800000">
            <a:off x="2340980" y="4484830"/>
            <a:ext cx="155575"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22" name="Oval 42"/>
          <p:cNvSpPr>
            <a:spLocks noChangeArrowheads="1"/>
          </p:cNvSpPr>
          <p:nvPr/>
        </p:nvSpPr>
        <p:spPr bwMode="auto">
          <a:xfrm rot="10800000">
            <a:off x="2077455" y="4484830"/>
            <a:ext cx="157162"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23" name="Oval 43"/>
          <p:cNvSpPr>
            <a:spLocks noChangeArrowheads="1"/>
          </p:cNvSpPr>
          <p:nvPr/>
        </p:nvSpPr>
        <p:spPr bwMode="auto">
          <a:xfrm rot="10800000">
            <a:off x="1815517" y="4484830"/>
            <a:ext cx="155575"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24" name="Oval 44"/>
          <p:cNvSpPr>
            <a:spLocks noChangeArrowheads="1"/>
          </p:cNvSpPr>
          <p:nvPr/>
        </p:nvSpPr>
        <p:spPr bwMode="auto">
          <a:xfrm rot="10800000">
            <a:off x="1540880" y="4484830"/>
            <a:ext cx="157162"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25" name="Line 45"/>
          <p:cNvSpPr>
            <a:spLocks noChangeShapeType="1"/>
          </p:cNvSpPr>
          <p:nvPr/>
        </p:nvSpPr>
        <p:spPr bwMode="auto">
          <a:xfrm>
            <a:off x="3437942" y="4483242"/>
            <a:ext cx="0" cy="0"/>
          </a:xfrm>
          <a:prstGeom prst="line">
            <a:avLst/>
          </a:prstGeom>
          <a:noFill/>
          <a:ln w="9525">
            <a:solidFill>
              <a:srgbClr val="000000"/>
            </a:solidFill>
            <a:round/>
            <a:headEnd/>
            <a:tailEnd/>
          </a:ln>
        </p:spPr>
        <p:txBody>
          <a:bodyPr/>
          <a:lstStyle/>
          <a:p>
            <a:endParaRPr lang="en-US"/>
          </a:p>
        </p:txBody>
      </p:sp>
      <p:sp>
        <p:nvSpPr>
          <p:cNvPr id="126" name="Freeform 46"/>
          <p:cNvSpPr>
            <a:spLocks/>
          </p:cNvSpPr>
          <p:nvPr/>
        </p:nvSpPr>
        <p:spPr bwMode="auto">
          <a:xfrm>
            <a:off x="2999792" y="2573480"/>
            <a:ext cx="157163"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27" name="Freeform 47"/>
          <p:cNvSpPr>
            <a:spLocks/>
          </p:cNvSpPr>
          <p:nvPr/>
        </p:nvSpPr>
        <p:spPr bwMode="auto">
          <a:xfrm>
            <a:off x="3088692" y="2573480"/>
            <a:ext cx="155575"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28" name="Oval 48"/>
          <p:cNvSpPr>
            <a:spLocks noChangeArrowheads="1"/>
          </p:cNvSpPr>
          <p:nvPr/>
        </p:nvSpPr>
        <p:spPr bwMode="auto">
          <a:xfrm>
            <a:off x="3237917" y="2363930"/>
            <a:ext cx="312738"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29" name="Freeform 49"/>
          <p:cNvSpPr>
            <a:spLocks/>
          </p:cNvSpPr>
          <p:nvPr/>
        </p:nvSpPr>
        <p:spPr bwMode="auto">
          <a:xfrm>
            <a:off x="3285542" y="2573480"/>
            <a:ext cx="157163"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30" name="Freeform 50"/>
          <p:cNvSpPr>
            <a:spLocks/>
          </p:cNvSpPr>
          <p:nvPr/>
        </p:nvSpPr>
        <p:spPr bwMode="auto">
          <a:xfrm>
            <a:off x="3361742" y="2573480"/>
            <a:ext cx="157163"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31" name="Oval 51"/>
          <p:cNvSpPr>
            <a:spLocks noChangeArrowheads="1"/>
          </p:cNvSpPr>
          <p:nvPr/>
        </p:nvSpPr>
        <p:spPr bwMode="auto">
          <a:xfrm>
            <a:off x="3499855" y="2363930"/>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32" name="Freeform 52"/>
          <p:cNvSpPr>
            <a:spLocks/>
          </p:cNvSpPr>
          <p:nvPr/>
        </p:nvSpPr>
        <p:spPr bwMode="auto">
          <a:xfrm>
            <a:off x="3536367" y="2573480"/>
            <a:ext cx="157163"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33" name="Freeform 53"/>
          <p:cNvSpPr>
            <a:spLocks/>
          </p:cNvSpPr>
          <p:nvPr/>
        </p:nvSpPr>
        <p:spPr bwMode="auto">
          <a:xfrm>
            <a:off x="3623680" y="2573480"/>
            <a:ext cx="157162"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34" name="Oval 54"/>
          <p:cNvSpPr>
            <a:spLocks noChangeArrowheads="1"/>
          </p:cNvSpPr>
          <p:nvPr/>
        </p:nvSpPr>
        <p:spPr bwMode="auto">
          <a:xfrm>
            <a:off x="3774492" y="2363930"/>
            <a:ext cx="312738"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35" name="Freeform 55"/>
          <p:cNvSpPr>
            <a:spLocks/>
          </p:cNvSpPr>
          <p:nvPr/>
        </p:nvSpPr>
        <p:spPr bwMode="auto">
          <a:xfrm>
            <a:off x="3822117" y="2573480"/>
            <a:ext cx="155575"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36" name="Freeform 56"/>
          <p:cNvSpPr>
            <a:spLocks/>
          </p:cNvSpPr>
          <p:nvPr/>
        </p:nvSpPr>
        <p:spPr bwMode="auto">
          <a:xfrm>
            <a:off x="3898317" y="2573480"/>
            <a:ext cx="157163" cy="890587"/>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37" name="Oval 57"/>
          <p:cNvSpPr>
            <a:spLocks noChangeArrowheads="1"/>
          </p:cNvSpPr>
          <p:nvPr/>
        </p:nvSpPr>
        <p:spPr bwMode="auto">
          <a:xfrm>
            <a:off x="3033130" y="2151205"/>
            <a:ext cx="157162"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38" name="Oval 58"/>
          <p:cNvSpPr>
            <a:spLocks noChangeArrowheads="1"/>
          </p:cNvSpPr>
          <p:nvPr/>
        </p:nvSpPr>
        <p:spPr bwMode="auto">
          <a:xfrm>
            <a:off x="3296655" y="2151205"/>
            <a:ext cx="155575"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39" name="Oval 59"/>
          <p:cNvSpPr>
            <a:spLocks noChangeArrowheads="1"/>
          </p:cNvSpPr>
          <p:nvPr/>
        </p:nvSpPr>
        <p:spPr bwMode="auto">
          <a:xfrm>
            <a:off x="3558592" y="2151205"/>
            <a:ext cx="157163"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0" name="Oval 60"/>
          <p:cNvSpPr>
            <a:spLocks noChangeArrowheads="1"/>
          </p:cNvSpPr>
          <p:nvPr/>
        </p:nvSpPr>
        <p:spPr bwMode="auto">
          <a:xfrm>
            <a:off x="3831642" y="2151205"/>
            <a:ext cx="157163"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41" name="Line 61"/>
          <p:cNvSpPr>
            <a:spLocks noChangeShapeType="1"/>
          </p:cNvSpPr>
          <p:nvPr/>
        </p:nvSpPr>
        <p:spPr bwMode="auto">
          <a:xfrm>
            <a:off x="3088692" y="2248042"/>
            <a:ext cx="0" cy="128588"/>
          </a:xfrm>
          <a:prstGeom prst="line">
            <a:avLst/>
          </a:prstGeom>
          <a:noFill/>
          <a:ln w="9525">
            <a:solidFill>
              <a:srgbClr val="000000"/>
            </a:solidFill>
            <a:round/>
            <a:headEnd/>
            <a:tailEnd/>
          </a:ln>
        </p:spPr>
        <p:txBody>
          <a:bodyPr/>
          <a:lstStyle/>
          <a:p>
            <a:endParaRPr lang="en-US"/>
          </a:p>
        </p:txBody>
      </p:sp>
      <p:sp>
        <p:nvSpPr>
          <p:cNvPr id="142" name="Line 62"/>
          <p:cNvSpPr>
            <a:spLocks noChangeShapeType="1"/>
          </p:cNvSpPr>
          <p:nvPr/>
        </p:nvSpPr>
        <p:spPr bwMode="auto">
          <a:xfrm>
            <a:off x="3350630" y="2248042"/>
            <a:ext cx="0" cy="128588"/>
          </a:xfrm>
          <a:prstGeom prst="line">
            <a:avLst/>
          </a:prstGeom>
          <a:noFill/>
          <a:ln w="9525">
            <a:solidFill>
              <a:srgbClr val="000000"/>
            </a:solidFill>
            <a:round/>
            <a:headEnd/>
            <a:tailEnd/>
          </a:ln>
        </p:spPr>
        <p:txBody>
          <a:bodyPr/>
          <a:lstStyle/>
          <a:p>
            <a:endParaRPr lang="en-US"/>
          </a:p>
        </p:txBody>
      </p:sp>
      <p:sp>
        <p:nvSpPr>
          <p:cNvPr id="143" name="Line 63"/>
          <p:cNvSpPr>
            <a:spLocks noChangeShapeType="1"/>
          </p:cNvSpPr>
          <p:nvPr/>
        </p:nvSpPr>
        <p:spPr bwMode="auto">
          <a:xfrm>
            <a:off x="3623680" y="2267092"/>
            <a:ext cx="0" cy="127000"/>
          </a:xfrm>
          <a:prstGeom prst="line">
            <a:avLst/>
          </a:prstGeom>
          <a:noFill/>
          <a:ln w="9525">
            <a:solidFill>
              <a:srgbClr val="000000"/>
            </a:solidFill>
            <a:round/>
            <a:headEnd/>
            <a:tailEnd/>
          </a:ln>
        </p:spPr>
        <p:txBody>
          <a:bodyPr/>
          <a:lstStyle/>
          <a:p>
            <a:endParaRPr lang="en-US"/>
          </a:p>
        </p:txBody>
      </p:sp>
      <p:sp>
        <p:nvSpPr>
          <p:cNvPr id="144" name="Line 64"/>
          <p:cNvSpPr>
            <a:spLocks noChangeShapeType="1"/>
          </p:cNvSpPr>
          <p:nvPr/>
        </p:nvSpPr>
        <p:spPr bwMode="auto">
          <a:xfrm>
            <a:off x="3898317" y="2248042"/>
            <a:ext cx="0" cy="128588"/>
          </a:xfrm>
          <a:prstGeom prst="line">
            <a:avLst/>
          </a:prstGeom>
          <a:noFill/>
          <a:ln w="9525">
            <a:solidFill>
              <a:srgbClr val="000000"/>
            </a:solidFill>
            <a:round/>
            <a:headEnd/>
            <a:tailEnd/>
          </a:ln>
        </p:spPr>
        <p:txBody>
          <a:bodyPr/>
          <a:lstStyle/>
          <a:p>
            <a:endParaRPr lang="en-US"/>
          </a:p>
        </p:txBody>
      </p:sp>
      <p:sp>
        <p:nvSpPr>
          <p:cNvPr id="145" name="Oval 65"/>
          <p:cNvSpPr>
            <a:spLocks noChangeArrowheads="1"/>
          </p:cNvSpPr>
          <p:nvPr/>
        </p:nvSpPr>
        <p:spPr bwMode="auto">
          <a:xfrm rot="10800000">
            <a:off x="3766555" y="4170505"/>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46" name="Freeform 66"/>
          <p:cNvSpPr>
            <a:spLocks/>
          </p:cNvSpPr>
          <p:nvPr/>
        </p:nvSpPr>
        <p:spPr bwMode="auto">
          <a:xfrm rot="10800000">
            <a:off x="3904667" y="3422792"/>
            <a:ext cx="157163" cy="8890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47" name="Freeform 67"/>
          <p:cNvSpPr>
            <a:spLocks/>
          </p:cNvSpPr>
          <p:nvPr/>
        </p:nvSpPr>
        <p:spPr bwMode="auto">
          <a:xfrm rot="10800000">
            <a:off x="3828467" y="3422792"/>
            <a:ext cx="157163" cy="8890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48" name="Oval 68"/>
          <p:cNvSpPr>
            <a:spLocks noChangeArrowheads="1"/>
          </p:cNvSpPr>
          <p:nvPr/>
        </p:nvSpPr>
        <p:spPr bwMode="auto">
          <a:xfrm rot="10800000">
            <a:off x="3482392" y="4167330"/>
            <a:ext cx="312738"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49" name="Freeform 69"/>
          <p:cNvSpPr>
            <a:spLocks/>
          </p:cNvSpPr>
          <p:nvPr/>
        </p:nvSpPr>
        <p:spPr bwMode="auto">
          <a:xfrm rot="10800000">
            <a:off x="3620505" y="3419617"/>
            <a:ext cx="157162"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50" name="Freeform 70"/>
          <p:cNvSpPr>
            <a:spLocks/>
          </p:cNvSpPr>
          <p:nvPr/>
        </p:nvSpPr>
        <p:spPr bwMode="auto">
          <a:xfrm rot="10800000">
            <a:off x="3544305" y="3419617"/>
            <a:ext cx="157162"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51" name="Oval 71"/>
          <p:cNvSpPr>
            <a:spLocks noChangeArrowheads="1"/>
          </p:cNvSpPr>
          <p:nvPr/>
        </p:nvSpPr>
        <p:spPr bwMode="auto">
          <a:xfrm rot="10800000">
            <a:off x="3207755" y="4167330"/>
            <a:ext cx="314325" cy="254000"/>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152" name="Freeform 72"/>
          <p:cNvSpPr>
            <a:spLocks/>
          </p:cNvSpPr>
          <p:nvPr/>
        </p:nvSpPr>
        <p:spPr bwMode="auto">
          <a:xfrm rot="10800000">
            <a:off x="3347455" y="3419617"/>
            <a:ext cx="157162"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53" name="Freeform 73"/>
          <p:cNvSpPr>
            <a:spLocks/>
          </p:cNvSpPr>
          <p:nvPr/>
        </p:nvSpPr>
        <p:spPr bwMode="auto">
          <a:xfrm rot="10800000">
            <a:off x="3271255" y="3419617"/>
            <a:ext cx="155575"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54" name="Freeform 74"/>
          <p:cNvSpPr>
            <a:spLocks/>
          </p:cNvSpPr>
          <p:nvPr/>
        </p:nvSpPr>
        <p:spPr bwMode="auto">
          <a:xfrm rot="10800000">
            <a:off x="3083930" y="3419617"/>
            <a:ext cx="157162" cy="8905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155" name="Oval 75"/>
          <p:cNvSpPr>
            <a:spLocks noChangeArrowheads="1"/>
          </p:cNvSpPr>
          <p:nvPr/>
        </p:nvSpPr>
        <p:spPr bwMode="auto">
          <a:xfrm rot="10800000">
            <a:off x="3839580" y="4484830"/>
            <a:ext cx="157162"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56" name="Oval 76"/>
          <p:cNvSpPr>
            <a:spLocks noChangeArrowheads="1"/>
          </p:cNvSpPr>
          <p:nvPr/>
        </p:nvSpPr>
        <p:spPr bwMode="auto">
          <a:xfrm rot="10800000">
            <a:off x="3555417" y="4484830"/>
            <a:ext cx="157163"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57" name="Oval 77"/>
          <p:cNvSpPr>
            <a:spLocks noChangeArrowheads="1"/>
          </p:cNvSpPr>
          <p:nvPr/>
        </p:nvSpPr>
        <p:spPr bwMode="auto">
          <a:xfrm rot="10800000">
            <a:off x="3007730" y="4484830"/>
            <a:ext cx="157162"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58" name="Oval 78"/>
          <p:cNvSpPr>
            <a:spLocks noChangeArrowheads="1"/>
          </p:cNvSpPr>
          <p:nvPr/>
        </p:nvSpPr>
        <p:spPr bwMode="auto">
          <a:xfrm rot="10800000">
            <a:off x="3271255" y="4484830"/>
            <a:ext cx="155575" cy="12858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159" name="Line 79"/>
          <p:cNvSpPr>
            <a:spLocks noChangeShapeType="1"/>
          </p:cNvSpPr>
          <p:nvPr/>
        </p:nvSpPr>
        <p:spPr bwMode="auto">
          <a:xfrm rot="10800000">
            <a:off x="3904667" y="4378467"/>
            <a:ext cx="0" cy="128588"/>
          </a:xfrm>
          <a:prstGeom prst="line">
            <a:avLst/>
          </a:prstGeom>
          <a:noFill/>
          <a:ln w="9525">
            <a:solidFill>
              <a:srgbClr val="000000"/>
            </a:solidFill>
            <a:round/>
            <a:headEnd/>
            <a:tailEnd/>
          </a:ln>
        </p:spPr>
        <p:txBody>
          <a:bodyPr/>
          <a:lstStyle/>
          <a:p>
            <a:endParaRPr lang="en-US"/>
          </a:p>
        </p:txBody>
      </p:sp>
      <p:sp>
        <p:nvSpPr>
          <p:cNvPr id="160" name="Line 80"/>
          <p:cNvSpPr>
            <a:spLocks noChangeShapeType="1"/>
          </p:cNvSpPr>
          <p:nvPr/>
        </p:nvSpPr>
        <p:spPr bwMode="auto">
          <a:xfrm rot="10800000">
            <a:off x="3642730" y="4378467"/>
            <a:ext cx="0" cy="128588"/>
          </a:xfrm>
          <a:prstGeom prst="line">
            <a:avLst/>
          </a:prstGeom>
          <a:noFill/>
          <a:ln w="9525">
            <a:solidFill>
              <a:srgbClr val="000000"/>
            </a:solidFill>
            <a:round/>
            <a:headEnd/>
            <a:tailEnd/>
          </a:ln>
        </p:spPr>
        <p:txBody>
          <a:bodyPr/>
          <a:lstStyle/>
          <a:p>
            <a:endParaRPr lang="en-US"/>
          </a:p>
        </p:txBody>
      </p:sp>
      <p:sp>
        <p:nvSpPr>
          <p:cNvPr id="161" name="Line 81"/>
          <p:cNvSpPr>
            <a:spLocks noChangeShapeType="1"/>
          </p:cNvSpPr>
          <p:nvPr/>
        </p:nvSpPr>
        <p:spPr bwMode="auto">
          <a:xfrm rot="10800000">
            <a:off x="3336342" y="4378467"/>
            <a:ext cx="0" cy="128588"/>
          </a:xfrm>
          <a:prstGeom prst="line">
            <a:avLst/>
          </a:prstGeom>
          <a:noFill/>
          <a:ln w="9525">
            <a:solidFill>
              <a:srgbClr val="000000"/>
            </a:solidFill>
            <a:round/>
            <a:headEnd/>
            <a:tailEnd/>
          </a:ln>
        </p:spPr>
        <p:txBody>
          <a:bodyPr/>
          <a:lstStyle/>
          <a:p>
            <a:endParaRPr lang="en-US"/>
          </a:p>
        </p:txBody>
      </p:sp>
      <p:sp>
        <p:nvSpPr>
          <p:cNvPr id="162" name="Line 82"/>
          <p:cNvSpPr>
            <a:spLocks noChangeShapeType="1"/>
          </p:cNvSpPr>
          <p:nvPr/>
        </p:nvSpPr>
        <p:spPr bwMode="auto">
          <a:xfrm rot="10800000">
            <a:off x="3083930" y="4378467"/>
            <a:ext cx="0" cy="128588"/>
          </a:xfrm>
          <a:prstGeom prst="line">
            <a:avLst/>
          </a:prstGeom>
          <a:noFill/>
          <a:ln w="9525">
            <a:solidFill>
              <a:srgbClr val="000000"/>
            </a:solidFill>
            <a:round/>
            <a:headEnd/>
            <a:tailEnd/>
          </a:ln>
        </p:spPr>
        <p:txBody>
          <a:bodyPr/>
          <a:lstStyle/>
          <a:p>
            <a:endParaRPr lang="en-US"/>
          </a:p>
        </p:txBody>
      </p:sp>
      <p:sp>
        <p:nvSpPr>
          <p:cNvPr id="163" name="Line 83"/>
          <p:cNvSpPr>
            <a:spLocks noChangeShapeType="1"/>
          </p:cNvSpPr>
          <p:nvPr/>
        </p:nvSpPr>
        <p:spPr bwMode="auto">
          <a:xfrm rot="10800000">
            <a:off x="2417180" y="4387992"/>
            <a:ext cx="0" cy="128588"/>
          </a:xfrm>
          <a:prstGeom prst="line">
            <a:avLst/>
          </a:prstGeom>
          <a:noFill/>
          <a:ln w="9525">
            <a:solidFill>
              <a:srgbClr val="000000"/>
            </a:solidFill>
            <a:round/>
            <a:headEnd/>
            <a:tailEnd/>
          </a:ln>
        </p:spPr>
        <p:txBody>
          <a:bodyPr/>
          <a:lstStyle/>
          <a:p>
            <a:endParaRPr lang="en-US"/>
          </a:p>
        </p:txBody>
      </p:sp>
      <p:sp>
        <p:nvSpPr>
          <p:cNvPr id="164" name="Line 84"/>
          <p:cNvSpPr>
            <a:spLocks noChangeShapeType="1"/>
          </p:cNvSpPr>
          <p:nvPr/>
        </p:nvSpPr>
        <p:spPr bwMode="auto">
          <a:xfrm rot="10800000">
            <a:off x="2153655" y="4387992"/>
            <a:ext cx="0" cy="128588"/>
          </a:xfrm>
          <a:prstGeom prst="line">
            <a:avLst/>
          </a:prstGeom>
          <a:noFill/>
          <a:ln w="9525">
            <a:solidFill>
              <a:srgbClr val="000000"/>
            </a:solidFill>
            <a:round/>
            <a:headEnd/>
            <a:tailEnd/>
          </a:ln>
        </p:spPr>
        <p:txBody>
          <a:bodyPr/>
          <a:lstStyle/>
          <a:p>
            <a:endParaRPr lang="en-US"/>
          </a:p>
        </p:txBody>
      </p:sp>
      <p:sp>
        <p:nvSpPr>
          <p:cNvPr id="165" name="Line 85"/>
          <p:cNvSpPr>
            <a:spLocks noChangeShapeType="1"/>
          </p:cNvSpPr>
          <p:nvPr/>
        </p:nvSpPr>
        <p:spPr bwMode="auto">
          <a:xfrm rot="10800000">
            <a:off x="1880605" y="4370530"/>
            <a:ext cx="0" cy="127000"/>
          </a:xfrm>
          <a:prstGeom prst="line">
            <a:avLst/>
          </a:prstGeom>
          <a:noFill/>
          <a:ln w="9525">
            <a:solidFill>
              <a:srgbClr val="000000"/>
            </a:solidFill>
            <a:round/>
            <a:headEnd/>
            <a:tailEnd/>
          </a:ln>
        </p:spPr>
        <p:txBody>
          <a:bodyPr/>
          <a:lstStyle/>
          <a:p>
            <a:endParaRPr lang="en-US"/>
          </a:p>
        </p:txBody>
      </p:sp>
      <p:sp>
        <p:nvSpPr>
          <p:cNvPr id="166" name="Line 86"/>
          <p:cNvSpPr>
            <a:spLocks noChangeShapeType="1"/>
          </p:cNvSpPr>
          <p:nvPr/>
        </p:nvSpPr>
        <p:spPr bwMode="auto">
          <a:xfrm rot="10800000">
            <a:off x="1607555" y="4387992"/>
            <a:ext cx="0" cy="128588"/>
          </a:xfrm>
          <a:prstGeom prst="line">
            <a:avLst/>
          </a:prstGeom>
          <a:noFill/>
          <a:ln w="9525">
            <a:solidFill>
              <a:srgbClr val="000000"/>
            </a:solidFill>
            <a:round/>
            <a:headEnd/>
            <a:tailEnd/>
          </a:ln>
        </p:spPr>
        <p:txBody>
          <a:bodyPr/>
          <a:lstStyle/>
          <a:p>
            <a:endParaRPr lang="en-US"/>
          </a:p>
        </p:txBody>
      </p:sp>
      <p:sp>
        <p:nvSpPr>
          <p:cNvPr id="167" name="Freeform 87"/>
          <p:cNvSpPr>
            <a:spLocks/>
          </p:cNvSpPr>
          <p:nvPr/>
        </p:nvSpPr>
        <p:spPr bwMode="auto">
          <a:xfrm>
            <a:off x="1847267" y="2365517"/>
            <a:ext cx="1006475" cy="2490788"/>
          </a:xfrm>
          <a:custGeom>
            <a:avLst/>
            <a:gdLst/>
            <a:ahLst/>
            <a:cxnLst>
              <a:cxn ang="0">
                <a:pos x="435" y="225"/>
              </a:cxn>
              <a:cxn ang="0">
                <a:pos x="300" y="495"/>
              </a:cxn>
              <a:cxn ang="0">
                <a:pos x="285" y="540"/>
              </a:cxn>
              <a:cxn ang="0">
                <a:pos x="195" y="675"/>
              </a:cxn>
              <a:cxn ang="0">
                <a:pos x="180" y="720"/>
              </a:cxn>
              <a:cxn ang="0">
                <a:pos x="150" y="765"/>
              </a:cxn>
              <a:cxn ang="0">
                <a:pos x="105" y="900"/>
              </a:cxn>
              <a:cxn ang="0">
                <a:pos x="0" y="1185"/>
              </a:cxn>
              <a:cxn ang="0">
                <a:pos x="15" y="1605"/>
              </a:cxn>
              <a:cxn ang="0">
                <a:pos x="60" y="1785"/>
              </a:cxn>
              <a:cxn ang="0">
                <a:pos x="240" y="2160"/>
              </a:cxn>
              <a:cxn ang="0">
                <a:pos x="420" y="2415"/>
              </a:cxn>
              <a:cxn ang="0">
                <a:pos x="480" y="2490"/>
              </a:cxn>
              <a:cxn ang="0">
                <a:pos x="540" y="2565"/>
              </a:cxn>
              <a:cxn ang="0">
                <a:pos x="600" y="2640"/>
              </a:cxn>
              <a:cxn ang="0">
                <a:pos x="660" y="2730"/>
              </a:cxn>
              <a:cxn ang="0">
                <a:pos x="690" y="2775"/>
              </a:cxn>
              <a:cxn ang="0">
                <a:pos x="780" y="2805"/>
              </a:cxn>
              <a:cxn ang="0">
                <a:pos x="870" y="2775"/>
              </a:cxn>
              <a:cxn ang="0">
                <a:pos x="900" y="2730"/>
              </a:cxn>
              <a:cxn ang="0">
                <a:pos x="945" y="2715"/>
              </a:cxn>
              <a:cxn ang="0">
                <a:pos x="1005" y="2640"/>
              </a:cxn>
              <a:cxn ang="0">
                <a:pos x="1095" y="2505"/>
              </a:cxn>
              <a:cxn ang="0">
                <a:pos x="1125" y="2460"/>
              </a:cxn>
              <a:cxn ang="0">
                <a:pos x="1155" y="2370"/>
              </a:cxn>
              <a:cxn ang="0">
                <a:pos x="945" y="2310"/>
              </a:cxn>
              <a:cxn ang="0">
                <a:pos x="870" y="2385"/>
              </a:cxn>
              <a:cxn ang="0">
                <a:pos x="780" y="2415"/>
              </a:cxn>
              <a:cxn ang="0">
                <a:pos x="675" y="2280"/>
              </a:cxn>
              <a:cxn ang="0">
                <a:pos x="780" y="2160"/>
              </a:cxn>
              <a:cxn ang="0">
                <a:pos x="825" y="2130"/>
              </a:cxn>
              <a:cxn ang="0">
                <a:pos x="870" y="2100"/>
              </a:cxn>
              <a:cxn ang="0">
                <a:pos x="825" y="2010"/>
              </a:cxn>
              <a:cxn ang="0">
                <a:pos x="855" y="1095"/>
              </a:cxn>
              <a:cxn ang="0">
                <a:pos x="885" y="690"/>
              </a:cxn>
              <a:cxn ang="0">
                <a:pos x="915" y="600"/>
              </a:cxn>
              <a:cxn ang="0">
                <a:pos x="930" y="555"/>
              </a:cxn>
              <a:cxn ang="0">
                <a:pos x="915" y="390"/>
              </a:cxn>
              <a:cxn ang="0">
                <a:pos x="780" y="120"/>
              </a:cxn>
              <a:cxn ang="0">
                <a:pos x="675" y="0"/>
              </a:cxn>
              <a:cxn ang="0">
                <a:pos x="555" y="15"/>
              </a:cxn>
              <a:cxn ang="0">
                <a:pos x="480" y="90"/>
              </a:cxn>
              <a:cxn ang="0">
                <a:pos x="435" y="120"/>
              </a:cxn>
              <a:cxn ang="0">
                <a:pos x="420" y="315"/>
              </a:cxn>
            </a:cxnLst>
            <a:rect l="0" t="0" r="r" b="b"/>
            <a:pathLst>
              <a:path w="1155" h="2805">
                <a:moveTo>
                  <a:pt x="435" y="225"/>
                </a:moveTo>
                <a:cubicBezTo>
                  <a:pt x="401" y="326"/>
                  <a:pt x="359" y="406"/>
                  <a:pt x="300" y="495"/>
                </a:cubicBezTo>
                <a:cubicBezTo>
                  <a:pt x="291" y="508"/>
                  <a:pt x="293" y="526"/>
                  <a:pt x="285" y="540"/>
                </a:cubicBezTo>
                <a:cubicBezTo>
                  <a:pt x="285" y="540"/>
                  <a:pt x="210" y="652"/>
                  <a:pt x="195" y="675"/>
                </a:cubicBezTo>
                <a:cubicBezTo>
                  <a:pt x="186" y="688"/>
                  <a:pt x="187" y="706"/>
                  <a:pt x="180" y="720"/>
                </a:cubicBezTo>
                <a:cubicBezTo>
                  <a:pt x="172" y="736"/>
                  <a:pt x="157" y="749"/>
                  <a:pt x="150" y="765"/>
                </a:cubicBezTo>
                <a:cubicBezTo>
                  <a:pt x="131" y="808"/>
                  <a:pt x="131" y="861"/>
                  <a:pt x="105" y="900"/>
                </a:cubicBezTo>
                <a:cubicBezTo>
                  <a:pt x="50" y="983"/>
                  <a:pt x="24" y="1088"/>
                  <a:pt x="0" y="1185"/>
                </a:cubicBezTo>
                <a:cubicBezTo>
                  <a:pt x="5" y="1325"/>
                  <a:pt x="7" y="1465"/>
                  <a:pt x="15" y="1605"/>
                </a:cubicBezTo>
                <a:cubicBezTo>
                  <a:pt x="21" y="1708"/>
                  <a:pt x="35" y="1685"/>
                  <a:pt x="60" y="1785"/>
                </a:cubicBezTo>
                <a:cubicBezTo>
                  <a:pt x="94" y="1921"/>
                  <a:pt x="116" y="2077"/>
                  <a:pt x="240" y="2160"/>
                </a:cubicBezTo>
                <a:cubicBezTo>
                  <a:pt x="269" y="2247"/>
                  <a:pt x="341" y="2362"/>
                  <a:pt x="420" y="2415"/>
                </a:cubicBezTo>
                <a:cubicBezTo>
                  <a:pt x="458" y="2528"/>
                  <a:pt x="402" y="2393"/>
                  <a:pt x="480" y="2490"/>
                </a:cubicBezTo>
                <a:cubicBezTo>
                  <a:pt x="563" y="2594"/>
                  <a:pt x="411" y="2479"/>
                  <a:pt x="540" y="2565"/>
                </a:cubicBezTo>
                <a:cubicBezTo>
                  <a:pt x="574" y="2666"/>
                  <a:pt x="527" y="2556"/>
                  <a:pt x="600" y="2640"/>
                </a:cubicBezTo>
                <a:cubicBezTo>
                  <a:pt x="624" y="2667"/>
                  <a:pt x="640" y="2700"/>
                  <a:pt x="660" y="2730"/>
                </a:cubicBezTo>
                <a:cubicBezTo>
                  <a:pt x="670" y="2745"/>
                  <a:pt x="673" y="2769"/>
                  <a:pt x="690" y="2775"/>
                </a:cubicBezTo>
                <a:cubicBezTo>
                  <a:pt x="720" y="2785"/>
                  <a:pt x="780" y="2805"/>
                  <a:pt x="780" y="2805"/>
                </a:cubicBezTo>
                <a:cubicBezTo>
                  <a:pt x="810" y="2795"/>
                  <a:pt x="840" y="2785"/>
                  <a:pt x="870" y="2775"/>
                </a:cubicBezTo>
                <a:cubicBezTo>
                  <a:pt x="887" y="2769"/>
                  <a:pt x="886" y="2741"/>
                  <a:pt x="900" y="2730"/>
                </a:cubicBezTo>
                <a:cubicBezTo>
                  <a:pt x="912" y="2720"/>
                  <a:pt x="930" y="2720"/>
                  <a:pt x="945" y="2715"/>
                </a:cubicBezTo>
                <a:cubicBezTo>
                  <a:pt x="979" y="2614"/>
                  <a:pt x="932" y="2724"/>
                  <a:pt x="1005" y="2640"/>
                </a:cubicBezTo>
                <a:cubicBezTo>
                  <a:pt x="1005" y="2640"/>
                  <a:pt x="1080" y="2528"/>
                  <a:pt x="1095" y="2505"/>
                </a:cubicBezTo>
                <a:cubicBezTo>
                  <a:pt x="1105" y="2490"/>
                  <a:pt x="1119" y="2477"/>
                  <a:pt x="1125" y="2460"/>
                </a:cubicBezTo>
                <a:cubicBezTo>
                  <a:pt x="1135" y="2430"/>
                  <a:pt x="1155" y="2370"/>
                  <a:pt x="1155" y="2370"/>
                </a:cubicBezTo>
                <a:cubicBezTo>
                  <a:pt x="1086" y="2266"/>
                  <a:pt x="1084" y="2295"/>
                  <a:pt x="945" y="2310"/>
                </a:cubicBezTo>
                <a:cubicBezTo>
                  <a:pt x="918" y="2351"/>
                  <a:pt x="917" y="2364"/>
                  <a:pt x="870" y="2385"/>
                </a:cubicBezTo>
                <a:cubicBezTo>
                  <a:pt x="841" y="2398"/>
                  <a:pt x="780" y="2415"/>
                  <a:pt x="780" y="2415"/>
                </a:cubicBezTo>
                <a:cubicBezTo>
                  <a:pt x="669" y="2341"/>
                  <a:pt x="697" y="2390"/>
                  <a:pt x="675" y="2280"/>
                </a:cubicBezTo>
                <a:cubicBezTo>
                  <a:pt x="699" y="2185"/>
                  <a:pt x="673" y="2231"/>
                  <a:pt x="780" y="2160"/>
                </a:cubicBezTo>
                <a:cubicBezTo>
                  <a:pt x="795" y="2150"/>
                  <a:pt x="810" y="2140"/>
                  <a:pt x="825" y="2130"/>
                </a:cubicBezTo>
                <a:cubicBezTo>
                  <a:pt x="840" y="2120"/>
                  <a:pt x="870" y="2100"/>
                  <a:pt x="870" y="2100"/>
                </a:cubicBezTo>
                <a:cubicBezTo>
                  <a:pt x="859" y="2068"/>
                  <a:pt x="826" y="2044"/>
                  <a:pt x="825" y="2010"/>
                </a:cubicBezTo>
                <a:cubicBezTo>
                  <a:pt x="814" y="1355"/>
                  <a:pt x="805" y="1442"/>
                  <a:pt x="855" y="1095"/>
                </a:cubicBezTo>
                <a:cubicBezTo>
                  <a:pt x="857" y="1049"/>
                  <a:pt x="864" y="786"/>
                  <a:pt x="885" y="690"/>
                </a:cubicBezTo>
                <a:cubicBezTo>
                  <a:pt x="892" y="659"/>
                  <a:pt x="905" y="630"/>
                  <a:pt x="915" y="600"/>
                </a:cubicBezTo>
                <a:cubicBezTo>
                  <a:pt x="920" y="585"/>
                  <a:pt x="930" y="555"/>
                  <a:pt x="930" y="555"/>
                </a:cubicBezTo>
                <a:cubicBezTo>
                  <a:pt x="925" y="500"/>
                  <a:pt x="925" y="444"/>
                  <a:pt x="915" y="390"/>
                </a:cubicBezTo>
                <a:cubicBezTo>
                  <a:pt x="896" y="283"/>
                  <a:pt x="839" y="208"/>
                  <a:pt x="780" y="120"/>
                </a:cubicBezTo>
                <a:cubicBezTo>
                  <a:pt x="744" y="66"/>
                  <a:pt x="727" y="35"/>
                  <a:pt x="675" y="0"/>
                </a:cubicBezTo>
                <a:cubicBezTo>
                  <a:pt x="635" y="5"/>
                  <a:pt x="594" y="4"/>
                  <a:pt x="555" y="15"/>
                </a:cubicBezTo>
                <a:cubicBezTo>
                  <a:pt x="500" y="30"/>
                  <a:pt x="515" y="55"/>
                  <a:pt x="480" y="90"/>
                </a:cubicBezTo>
                <a:cubicBezTo>
                  <a:pt x="467" y="103"/>
                  <a:pt x="450" y="110"/>
                  <a:pt x="435" y="120"/>
                </a:cubicBezTo>
                <a:cubicBezTo>
                  <a:pt x="404" y="212"/>
                  <a:pt x="420" y="149"/>
                  <a:pt x="420" y="315"/>
                </a:cubicBezTo>
              </a:path>
            </a:pathLst>
          </a:custGeom>
          <a:gradFill rotWithShape="1">
            <a:gsLst>
              <a:gs pos="0">
                <a:srgbClr val="CC99FF">
                  <a:gamma/>
                  <a:shade val="46275"/>
                  <a:invGamma/>
                </a:srgbClr>
              </a:gs>
              <a:gs pos="100000">
                <a:srgbClr val="CC99FF"/>
              </a:gs>
            </a:gsLst>
            <a:lin ang="0" scaled="1"/>
          </a:gradFill>
          <a:ln w="9525" cap="flat" cmpd="sng">
            <a:noFill/>
            <a:prstDash val="solid"/>
            <a:round/>
            <a:headEnd/>
            <a:tailEnd/>
          </a:ln>
          <a:effectLst>
            <a:outerShdw dist="35921" dir="2700000" algn="ctr" rotWithShape="0">
              <a:srgbClr val="808080"/>
            </a:outerShdw>
          </a:effectLst>
        </p:spPr>
        <p:txBody>
          <a:bodyPr/>
          <a:lstStyle/>
          <a:p>
            <a:pPr>
              <a:defRPr/>
            </a:pPr>
            <a:endParaRPr lang="en-US"/>
          </a:p>
        </p:txBody>
      </p:sp>
      <p:sp>
        <p:nvSpPr>
          <p:cNvPr id="168" name="Freeform 88"/>
          <p:cNvSpPr>
            <a:spLocks/>
          </p:cNvSpPr>
          <p:nvPr/>
        </p:nvSpPr>
        <p:spPr bwMode="auto">
          <a:xfrm flipH="1">
            <a:off x="2685467" y="2441717"/>
            <a:ext cx="1008063" cy="2417763"/>
          </a:xfrm>
          <a:custGeom>
            <a:avLst/>
            <a:gdLst/>
            <a:ahLst/>
            <a:cxnLst>
              <a:cxn ang="0">
                <a:pos x="435" y="225"/>
              </a:cxn>
              <a:cxn ang="0">
                <a:pos x="300" y="495"/>
              </a:cxn>
              <a:cxn ang="0">
                <a:pos x="285" y="540"/>
              </a:cxn>
              <a:cxn ang="0">
                <a:pos x="195" y="675"/>
              </a:cxn>
              <a:cxn ang="0">
                <a:pos x="180" y="720"/>
              </a:cxn>
              <a:cxn ang="0">
                <a:pos x="150" y="765"/>
              </a:cxn>
              <a:cxn ang="0">
                <a:pos x="105" y="900"/>
              </a:cxn>
              <a:cxn ang="0">
                <a:pos x="0" y="1185"/>
              </a:cxn>
              <a:cxn ang="0">
                <a:pos x="15" y="1605"/>
              </a:cxn>
              <a:cxn ang="0">
                <a:pos x="60" y="1785"/>
              </a:cxn>
              <a:cxn ang="0">
                <a:pos x="240" y="2160"/>
              </a:cxn>
              <a:cxn ang="0">
                <a:pos x="420" y="2415"/>
              </a:cxn>
              <a:cxn ang="0">
                <a:pos x="480" y="2490"/>
              </a:cxn>
              <a:cxn ang="0">
                <a:pos x="540" y="2565"/>
              </a:cxn>
              <a:cxn ang="0">
                <a:pos x="600" y="2640"/>
              </a:cxn>
              <a:cxn ang="0">
                <a:pos x="660" y="2730"/>
              </a:cxn>
              <a:cxn ang="0">
                <a:pos x="690" y="2775"/>
              </a:cxn>
              <a:cxn ang="0">
                <a:pos x="780" y="2805"/>
              </a:cxn>
              <a:cxn ang="0">
                <a:pos x="870" y="2775"/>
              </a:cxn>
              <a:cxn ang="0">
                <a:pos x="900" y="2730"/>
              </a:cxn>
              <a:cxn ang="0">
                <a:pos x="945" y="2715"/>
              </a:cxn>
              <a:cxn ang="0">
                <a:pos x="1005" y="2640"/>
              </a:cxn>
              <a:cxn ang="0">
                <a:pos x="1095" y="2505"/>
              </a:cxn>
              <a:cxn ang="0">
                <a:pos x="1125" y="2460"/>
              </a:cxn>
              <a:cxn ang="0">
                <a:pos x="1155" y="2370"/>
              </a:cxn>
              <a:cxn ang="0">
                <a:pos x="945" y="2310"/>
              </a:cxn>
              <a:cxn ang="0">
                <a:pos x="870" y="2385"/>
              </a:cxn>
              <a:cxn ang="0">
                <a:pos x="780" y="2415"/>
              </a:cxn>
              <a:cxn ang="0">
                <a:pos x="675" y="2280"/>
              </a:cxn>
              <a:cxn ang="0">
                <a:pos x="780" y="2160"/>
              </a:cxn>
              <a:cxn ang="0">
                <a:pos x="825" y="2130"/>
              </a:cxn>
              <a:cxn ang="0">
                <a:pos x="870" y="2100"/>
              </a:cxn>
              <a:cxn ang="0">
                <a:pos x="825" y="2010"/>
              </a:cxn>
              <a:cxn ang="0">
                <a:pos x="855" y="1095"/>
              </a:cxn>
              <a:cxn ang="0">
                <a:pos x="885" y="690"/>
              </a:cxn>
              <a:cxn ang="0">
                <a:pos x="915" y="600"/>
              </a:cxn>
              <a:cxn ang="0">
                <a:pos x="930" y="555"/>
              </a:cxn>
              <a:cxn ang="0">
                <a:pos x="915" y="390"/>
              </a:cxn>
              <a:cxn ang="0">
                <a:pos x="780" y="120"/>
              </a:cxn>
              <a:cxn ang="0">
                <a:pos x="675" y="0"/>
              </a:cxn>
              <a:cxn ang="0">
                <a:pos x="555" y="15"/>
              </a:cxn>
              <a:cxn ang="0">
                <a:pos x="480" y="90"/>
              </a:cxn>
              <a:cxn ang="0">
                <a:pos x="435" y="120"/>
              </a:cxn>
              <a:cxn ang="0">
                <a:pos x="420" y="315"/>
              </a:cxn>
            </a:cxnLst>
            <a:rect l="0" t="0" r="r" b="b"/>
            <a:pathLst>
              <a:path w="1155" h="2805">
                <a:moveTo>
                  <a:pt x="435" y="225"/>
                </a:moveTo>
                <a:cubicBezTo>
                  <a:pt x="401" y="326"/>
                  <a:pt x="359" y="406"/>
                  <a:pt x="300" y="495"/>
                </a:cubicBezTo>
                <a:cubicBezTo>
                  <a:pt x="291" y="508"/>
                  <a:pt x="293" y="526"/>
                  <a:pt x="285" y="540"/>
                </a:cubicBezTo>
                <a:cubicBezTo>
                  <a:pt x="285" y="540"/>
                  <a:pt x="210" y="652"/>
                  <a:pt x="195" y="675"/>
                </a:cubicBezTo>
                <a:cubicBezTo>
                  <a:pt x="186" y="688"/>
                  <a:pt x="187" y="706"/>
                  <a:pt x="180" y="720"/>
                </a:cubicBezTo>
                <a:cubicBezTo>
                  <a:pt x="172" y="736"/>
                  <a:pt x="157" y="749"/>
                  <a:pt x="150" y="765"/>
                </a:cubicBezTo>
                <a:cubicBezTo>
                  <a:pt x="131" y="808"/>
                  <a:pt x="131" y="861"/>
                  <a:pt x="105" y="900"/>
                </a:cubicBezTo>
                <a:cubicBezTo>
                  <a:pt x="50" y="983"/>
                  <a:pt x="24" y="1088"/>
                  <a:pt x="0" y="1185"/>
                </a:cubicBezTo>
                <a:cubicBezTo>
                  <a:pt x="5" y="1325"/>
                  <a:pt x="7" y="1465"/>
                  <a:pt x="15" y="1605"/>
                </a:cubicBezTo>
                <a:cubicBezTo>
                  <a:pt x="21" y="1708"/>
                  <a:pt x="35" y="1685"/>
                  <a:pt x="60" y="1785"/>
                </a:cubicBezTo>
                <a:cubicBezTo>
                  <a:pt x="94" y="1921"/>
                  <a:pt x="116" y="2077"/>
                  <a:pt x="240" y="2160"/>
                </a:cubicBezTo>
                <a:cubicBezTo>
                  <a:pt x="269" y="2247"/>
                  <a:pt x="341" y="2362"/>
                  <a:pt x="420" y="2415"/>
                </a:cubicBezTo>
                <a:cubicBezTo>
                  <a:pt x="458" y="2528"/>
                  <a:pt x="402" y="2393"/>
                  <a:pt x="480" y="2490"/>
                </a:cubicBezTo>
                <a:cubicBezTo>
                  <a:pt x="563" y="2594"/>
                  <a:pt x="411" y="2479"/>
                  <a:pt x="540" y="2565"/>
                </a:cubicBezTo>
                <a:cubicBezTo>
                  <a:pt x="574" y="2666"/>
                  <a:pt x="527" y="2556"/>
                  <a:pt x="600" y="2640"/>
                </a:cubicBezTo>
                <a:cubicBezTo>
                  <a:pt x="624" y="2667"/>
                  <a:pt x="640" y="2700"/>
                  <a:pt x="660" y="2730"/>
                </a:cubicBezTo>
                <a:cubicBezTo>
                  <a:pt x="670" y="2745"/>
                  <a:pt x="673" y="2769"/>
                  <a:pt x="690" y="2775"/>
                </a:cubicBezTo>
                <a:cubicBezTo>
                  <a:pt x="720" y="2785"/>
                  <a:pt x="780" y="2805"/>
                  <a:pt x="780" y="2805"/>
                </a:cubicBezTo>
                <a:cubicBezTo>
                  <a:pt x="810" y="2795"/>
                  <a:pt x="840" y="2785"/>
                  <a:pt x="870" y="2775"/>
                </a:cubicBezTo>
                <a:cubicBezTo>
                  <a:pt x="887" y="2769"/>
                  <a:pt x="886" y="2741"/>
                  <a:pt x="900" y="2730"/>
                </a:cubicBezTo>
                <a:cubicBezTo>
                  <a:pt x="912" y="2720"/>
                  <a:pt x="930" y="2720"/>
                  <a:pt x="945" y="2715"/>
                </a:cubicBezTo>
                <a:cubicBezTo>
                  <a:pt x="979" y="2614"/>
                  <a:pt x="932" y="2724"/>
                  <a:pt x="1005" y="2640"/>
                </a:cubicBezTo>
                <a:cubicBezTo>
                  <a:pt x="1005" y="2640"/>
                  <a:pt x="1080" y="2528"/>
                  <a:pt x="1095" y="2505"/>
                </a:cubicBezTo>
                <a:cubicBezTo>
                  <a:pt x="1105" y="2490"/>
                  <a:pt x="1119" y="2477"/>
                  <a:pt x="1125" y="2460"/>
                </a:cubicBezTo>
                <a:cubicBezTo>
                  <a:pt x="1135" y="2430"/>
                  <a:pt x="1155" y="2370"/>
                  <a:pt x="1155" y="2370"/>
                </a:cubicBezTo>
                <a:cubicBezTo>
                  <a:pt x="1086" y="2266"/>
                  <a:pt x="1084" y="2295"/>
                  <a:pt x="945" y="2310"/>
                </a:cubicBezTo>
                <a:cubicBezTo>
                  <a:pt x="918" y="2351"/>
                  <a:pt x="917" y="2364"/>
                  <a:pt x="870" y="2385"/>
                </a:cubicBezTo>
                <a:cubicBezTo>
                  <a:pt x="841" y="2398"/>
                  <a:pt x="780" y="2415"/>
                  <a:pt x="780" y="2415"/>
                </a:cubicBezTo>
                <a:cubicBezTo>
                  <a:pt x="669" y="2341"/>
                  <a:pt x="697" y="2390"/>
                  <a:pt x="675" y="2280"/>
                </a:cubicBezTo>
                <a:cubicBezTo>
                  <a:pt x="699" y="2185"/>
                  <a:pt x="673" y="2231"/>
                  <a:pt x="780" y="2160"/>
                </a:cubicBezTo>
                <a:cubicBezTo>
                  <a:pt x="795" y="2150"/>
                  <a:pt x="810" y="2140"/>
                  <a:pt x="825" y="2130"/>
                </a:cubicBezTo>
                <a:cubicBezTo>
                  <a:pt x="840" y="2120"/>
                  <a:pt x="870" y="2100"/>
                  <a:pt x="870" y="2100"/>
                </a:cubicBezTo>
                <a:cubicBezTo>
                  <a:pt x="859" y="2068"/>
                  <a:pt x="826" y="2044"/>
                  <a:pt x="825" y="2010"/>
                </a:cubicBezTo>
                <a:cubicBezTo>
                  <a:pt x="814" y="1355"/>
                  <a:pt x="805" y="1442"/>
                  <a:pt x="855" y="1095"/>
                </a:cubicBezTo>
                <a:cubicBezTo>
                  <a:pt x="857" y="1049"/>
                  <a:pt x="864" y="786"/>
                  <a:pt x="885" y="690"/>
                </a:cubicBezTo>
                <a:cubicBezTo>
                  <a:pt x="892" y="659"/>
                  <a:pt x="905" y="630"/>
                  <a:pt x="915" y="600"/>
                </a:cubicBezTo>
                <a:cubicBezTo>
                  <a:pt x="920" y="585"/>
                  <a:pt x="930" y="555"/>
                  <a:pt x="930" y="555"/>
                </a:cubicBezTo>
                <a:cubicBezTo>
                  <a:pt x="925" y="500"/>
                  <a:pt x="925" y="444"/>
                  <a:pt x="915" y="390"/>
                </a:cubicBezTo>
                <a:cubicBezTo>
                  <a:pt x="896" y="283"/>
                  <a:pt x="839" y="208"/>
                  <a:pt x="780" y="120"/>
                </a:cubicBezTo>
                <a:cubicBezTo>
                  <a:pt x="744" y="66"/>
                  <a:pt x="727" y="35"/>
                  <a:pt x="675" y="0"/>
                </a:cubicBezTo>
                <a:cubicBezTo>
                  <a:pt x="635" y="5"/>
                  <a:pt x="594" y="4"/>
                  <a:pt x="555" y="15"/>
                </a:cubicBezTo>
                <a:cubicBezTo>
                  <a:pt x="500" y="30"/>
                  <a:pt x="515" y="55"/>
                  <a:pt x="480" y="90"/>
                </a:cubicBezTo>
                <a:cubicBezTo>
                  <a:pt x="467" y="103"/>
                  <a:pt x="450" y="110"/>
                  <a:pt x="435" y="120"/>
                </a:cubicBezTo>
                <a:cubicBezTo>
                  <a:pt x="404" y="212"/>
                  <a:pt x="420" y="149"/>
                  <a:pt x="420" y="315"/>
                </a:cubicBezTo>
              </a:path>
            </a:pathLst>
          </a:custGeom>
          <a:gradFill rotWithShape="1">
            <a:gsLst>
              <a:gs pos="0">
                <a:srgbClr val="CC99FF">
                  <a:gamma/>
                  <a:shade val="46275"/>
                  <a:invGamma/>
                </a:srgbClr>
              </a:gs>
              <a:gs pos="100000">
                <a:srgbClr val="CC99FF"/>
              </a:gs>
            </a:gsLst>
            <a:lin ang="0" scaled="1"/>
          </a:gradFill>
          <a:ln w="9525" cap="flat" cmpd="sng">
            <a:noFill/>
            <a:prstDash val="solid"/>
            <a:round/>
            <a:headEnd/>
            <a:tailEnd/>
          </a:ln>
          <a:effectLst>
            <a:outerShdw dist="35921" dir="2700000" algn="ctr" rotWithShape="0">
              <a:srgbClr val="808080"/>
            </a:outerShdw>
          </a:effectLst>
        </p:spPr>
        <p:txBody>
          <a:bodyPr/>
          <a:lstStyle/>
          <a:p>
            <a:pPr>
              <a:defRPr/>
            </a:pPr>
            <a:endParaRPr lang="en-US"/>
          </a:p>
        </p:txBody>
      </p:sp>
      <p:sp>
        <p:nvSpPr>
          <p:cNvPr id="169" name="Oval 89"/>
          <p:cNvSpPr>
            <a:spLocks noChangeArrowheads="1"/>
          </p:cNvSpPr>
          <p:nvPr/>
        </p:nvSpPr>
        <p:spPr bwMode="auto">
          <a:xfrm>
            <a:off x="2661655" y="2044842"/>
            <a:ext cx="157162" cy="128588"/>
          </a:xfrm>
          <a:prstGeom prst="ellipse">
            <a:avLst/>
          </a:prstGeom>
          <a:gradFill rotWithShape="1">
            <a:gsLst>
              <a:gs pos="0">
                <a:srgbClr val="FF00FF"/>
              </a:gs>
              <a:gs pos="100000">
                <a:srgbClr val="760076"/>
              </a:gs>
            </a:gsLst>
            <a:path path="rect">
              <a:fillToRect r="100000" b="100000"/>
            </a:path>
          </a:gradFill>
          <a:ln w="9525" algn="ctr">
            <a:solidFill>
              <a:srgbClr val="000000"/>
            </a:solidFill>
            <a:round/>
            <a:headEnd/>
            <a:tailEnd/>
          </a:ln>
        </p:spPr>
        <p:txBody>
          <a:bodyPr/>
          <a:lstStyle/>
          <a:p>
            <a:endParaRPr lang="en-US"/>
          </a:p>
        </p:txBody>
      </p:sp>
      <p:sp>
        <p:nvSpPr>
          <p:cNvPr id="170" name="Line 175"/>
          <p:cNvSpPr>
            <a:spLocks noChangeShapeType="1"/>
          </p:cNvSpPr>
          <p:nvPr/>
        </p:nvSpPr>
        <p:spPr bwMode="auto">
          <a:xfrm>
            <a:off x="2726742" y="2167080"/>
            <a:ext cx="0" cy="382587"/>
          </a:xfrm>
          <a:prstGeom prst="line">
            <a:avLst/>
          </a:prstGeom>
          <a:noFill/>
          <a:ln w="28575">
            <a:solidFill>
              <a:srgbClr val="000000"/>
            </a:solidFill>
            <a:round/>
            <a:headEnd/>
            <a:tailEnd type="triangle" w="med" len="med"/>
          </a:ln>
        </p:spPr>
        <p:txBody>
          <a:bodyPr/>
          <a:lstStyle/>
          <a:p>
            <a:endParaRPr lang="en-US"/>
          </a:p>
        </p:txBody>
      </p:sp>
      <p:sp>
        <p:nvSpPr>
          <p:cNvPr id="171" name="AutoShape 176"/>
          <p:cNvSpPr>
            <a:spLocks noChangeArrowheads="1"/>
          </p:cNvSpPr>
          <p:nvPr/>
        </p:nvSpPr>
        <p:spPr bwMode="auto">
          <a:xfrm rot="16200000">
            <a:off x="4507917" y="3514867"/>
            <a:ext cx="704850" cy="539750"/>
          </a:xfrm>
          <a:prstGeom prst="downArrow">
            <a:avLst>
              <a:gd name="adj1" fmla="val 50000"/>
              <a:gd name="adj2" fmla="val 25000"/>
            </a:avLst>
          </a:prstGeom>
          <a:gradFill rotWithShape="1">
            <a:gsLst>
              <a:gs pos="0">
                <a:srgbClr val="00FF00"/>
              </a:gs>
              <a:gs pos="100000">
                <a:srgbClr val="00FF00">
                  <a:gamma/>
                  <a:shade val="46275"/>
                  <a:invGamma/>
                </a:srgbClr>
              </a:gs>
            </a:gsLst>
            <a:lin ang="0" scaled="1"/>
          </a:gradFill>
          <a:ln w="9525" algn="ctr">
            <a:noFill/>
            <a:miter lim="800000"/>
            <a:headEnd/>
            <a:tailEnd/>
          </a:ln>
          <a:effectLst/>
        </p:spPr>
        <p:txBody>
          <a:bodyPr/>
          <a:lstStyle/>
          <a:p>
            <a:pPr>
              <a:defRPr/>
            </a:pPr>
            <a:endParaRPr lang="en-US"/>
          </a:p>
        </p:txBody>
      </p:sp>
      <p:sp>
        <p:nvSpPr>
          <p:cNvPr id="172" name="Text Box 180"/>
          <p:cNvSpPr txBox="1">
            <a:spLocks noChangeArrowheads="1"/>
          </p:cNvSpPr>
          <p:nvPr/>
        </p:nvSpPr>
        <p:spPr bwMode="auto">
          <a:xfrm>
            <a:off x="1237667" y="5642117"/>
            <a:ext cx="1255713" cy="423863"/>
          </a:xfrm>
          <a:prstGeom prst="rect">
            <a:avLst/>
          </a:prstGeom>
          <a:noFill/>
          <a:ln w="9525" algn="ctr">
            <a:noFill/>
            <a:miter lim="800000"/>
            <a:headEnd/>
            <a:tailEnd/>
          </a:ln>
        </p:spPr>
        <p:txBody>
          <a:bodyPr/>
          <a:lstStyle/>
          <a:p>
            <a:pPr algn="ctr"/>
            <a:r>
              <a:rPr lang="en-US" sz="1200" b="1">
                <a:latin typeface="Century Gothic" pitchFamily="34" charset="0"/>
              </a:rPr>
              <a:t>Transport protein</a:t>
            </a:r>
            <a:endParaRPr lang="en-US" b="1">
              <a:latin typeface="Century Gothic" pitchFamily="34" charset="0"/>
            </a:endParaRPr>
          </a:p>
        </p:txBody>
      </p:sp>
      <p:sp>
        <p:nvSpPr>
          <p:cNvPr id="173" name="Line 181"/>
          <p:cNvSpPr>
            <a:spLocks noChangeShapeType="1"/>
          </p:cNvSpPr>
          <p:nvPr/>
        </p:nvSpPr>
        <p:spPr bwMode="auto">
          <a:xfrm flipV="1">
            <a:off x="1847267" y="4422917"/>
            <a:ext cx="457200" cy="1271588"/>
          </a:xfrm>
          <a:prstGeom prst="line">
            <a:avLst/>
          </a:prstGeom>
          <a:noFill/>
          <a:ln w="9525">
            <a:solidFill>
              <a:srgbClr val="000000"/>
            </a:solidFill>
            <a:round/>
            <a:headEnd/>
            <a:tailEnd/>
          </a:ln>
        </p:spPr>
        <p:txBody>
          <a:bodyPr/>
          <a:lstStyle/>
          <a:p>
            <a:endParaRPr lang="en-US"/>
          </a:p>
        </p:txBody>
      </p:sp>
      <p:sp>
        <p:nvSpPr>
          <p:cNvPr id="174" name="Text Box 183"/>
          <p:cNvSpPr txBox="1">
            <a:spLocks noChangeArrowheads="1"/>
          </p:cNvSpPr>
          <p:nvPr/>
        </p:nvSpPr>
        <p:spPr bwMode="auto">
          <a:xfrm>
            <a:off x="2464805" y="1832117"/>
            <a:ext cx="1254125" cy="381000"/>
          </a:xfrm>
          <a:prstGeom prst="rect">
            <a:avLst/>
          </a:prstGeom>
          <a:noFill/>
          <a:ln w="9525" algn="ctr">
            <a:noFill/>
            <a:miter lim="800000"/>
            <a:headEnd/>
            <a:tailEnd/>
          </a:ln>
        </p:spPr>
        <p:txBody>
          <a:bodyPr/>
          <a:lstStyle/>
          <a:p>
            <a:r>
              <a:rPr lang="en-US" sz="1200">
                <a:latin typeface="Arial Narrow" pitchFamily="34" charset="0"/>
              </a:rPr>
              <a:t>Solute</a:t>
            </a:r>
            <a:endParaRPr lang="en-US">
              <a:latin typeface="Arial Rounded MT Bold" pitchFamily="34" charset="0"/>
            </a:endParaRPr>
          </a:p>
        </p:txBody>
      </p:sp>
      <p:sp>
        <p:nvSpPr>
          <p:cNvPr id="175" name="AutoShape 185"/>
          <p:cNvSpPr>
            <a:spLocks noChangeArrowheads="1"/>
          </p:cNvSpPr>
          <p:nvPr/>
        </p:nvSpPr>
        <p:spPr bwMode="auto">
          <a:xfrm rot="3031216">
            <a:off x="3104567" y="4537217"/>
            <a:ext cx="609600" cy="381000"/>
          </a:xfrm>
          <a:prstGeom prst="leftArrow">
            <a:avLst>
              <a:gd name="adj1" fmla="val 50000"/>
              <a:gd name="adj2" fmla="val 40000"/>
            </a:avLst>
          </a:prstGeom>
          <a:solidFill>
            <a:srgbClr val="FF3300"/>
          </a:solidFill>
          <a:ln w="9525">
            <a:solidFill>
              <a:schemeClr val="tx1"/>
            </a:solidFill>
            <a:miter lim="800000"/>
            <a:headEnd/>
            <a:tailEnd/>
          </a:ln>
        </p:spPr>
        <p:txBody>
          <a:bodyPr wrap="none" anchor="ctr"/>
          <a:lstStyle/>
          <a:p>
            <a:endParaRPr lang="en-US"/>
          </a:p>
        </p:txBody>
      </p:sp>
      <p:sp>
        <p:nvSpPr>
          <p:cNvPr id="176" name="Freeform 171"/>
          <p:cNvSpPr>
            <a:spLocks/>
          </p:cNvSpPr>
          <p:nvPr/>
        </p:nvSpPr>
        <p:spPr bwMode="auto">
          <a:xfrm rot="10800000">
            <a:off x="6419267" y="2127392"/>
            <a:ext cx="1008063" cy="2490788"/>
          </a:xfrm>
          <a:custGeom>
            <a:avLst/>
            <a:gdLst/>
            <a:ahLst/>
            <a:cxnLst>
              <a:cxn ang="0">
                <a:pos x="435" y="225"/>
              </a:cxn>
              <a:cxn ang="0">
                <a:pos x="300" y="495"/>
              </a:cxn>
              <a:cxn ang="0">
                <a:pos x="285" y="540"/>
              </a:cxn>
              <a:cxn ang="0">
                <a:pos x="195" y="675"/>
              </a:cxn>
              <a:cxn ang="0">
                <a:pos x="180" y="720"/>
              </a:cxn>
              <a:cxn ang="0">
                <a:pos x="150" y="765"/>
              </a:cxn>
              <a:cxn ang="0">
                <a:pos x="105" y="900"/>
              </a:cxn>
              <a:cxn ang="0">
                <a:pos x="0" y="1185"/>
              </a:cxn>
              <a:cxn ang="0">
                <a:pos x="15" y="1605"/>
              </a:cxn>
              <a:cxn ang="0">
                <a:pos x="60" y="1785"/>
              </a:cxn>
              <a:cxn ang="0">
                <a:pos x="240" y="2160"/>
              </a:cxn>
              <a:cxn ang="0">
                <a:pos x="420" y="2415"/>
              </a:cxn>
              <a:cxn ang="0">
                <a:pos x="480" y="2490"/>
              </a:cxn>
              <a:cxn ang="0">
                <a:pos x="540" y="2565"/>
              </a:cxn>
              <a:cxn ang="0">
                <a:pos x="600" y="2640"/>
              </a:cxn>
              <a:cxn ang="0">
                <a:pos x="660" y="2730"/>
              </a:cxn>
              <a:cxn ang="0">
                <a:pos x="690" y="2775"/>
              </a:cxn>
              <a:cxn ang="0">
                <a:pos x="780" y="2805"/>
              </a:cxn>
              <a:cxn ang="0">
                <a:pos x="870" y="2775"/>
              </a:cxn>
              <a:cxn ang="0">
                <a:pos x="900" y="2730"/>
              </a:cxn>
              <a:cxn ang="0">
                <a:pos x="945" y="2715"/>
              </a:cxn>
              <a:cxn ang="0">
                <a:pos x="1005" y="2640"/>
              </a:cxn>
              <a:cxn ang="0">
                <a:pos x="1095" y="2505"/>
              </a:cxn>
              <a:cxn ang="0">
                <a:pos x="1125" y="2460"/>
              </a:cxn>
              <a:cxn ang="0">
                <a:pos x="1155" y="2370"/>
              </a:cxn>
              <a:cxn ang="0">
                <a:pos x="945" y="2310"/>
              </a:cxn>
              <a:cxn ang="0">
                <a:pos x="870" y="2385"/>
              </a:cxn>
              <a:cxn ang="0">
                <a:pos x="780" y="2415"/>
              </a:cxn>
              <a:cxn ang="0">
                <a:pos x="675" y="2280"/>
              </a:cxn>
              <a:cxn ang="0">
                <a:pos x="780" y="2160"/>
              </a:cxn>
              <a:cxn ang="0">
                <a:pos x="825" y="2130"/>
              </a:cxn>
              <a:cxn ang="0">
                <a:pos x="870" y="2100"/>
              </a:cxn>
              <a:cxn ang="0">
                <a:pos x="825" y="2010"/>
              </a:cxn>
              <a:cxn ang="0">
                <a:pos x="855" y="1095"/>
              </a:cxn>
              <a:cxn ang="0">
                <a:pos x="885" y="690"/>
              </a:cxn>
              <a:cxn ang="0">
                <a:pos x="915" y="600"/>
              </a:cxn>
              <a:cxn ang="0">
                <a:pos x="930" y="555"/>
              </a:cxn>
              <a:cxn ang="0">
                <a:pos x="915" y="390"/>
              </a:cxn>
              <a:cxn ang="0">
                <a:pos x="780" y="120"/>
              </a:cxn>
              <a:cxn ang="0">
                <a:pos x="675" y="0"/>
              </a:cxn>
              <a:cxn ang="0">
                <a:pos x="555" y="15"/>
              </a:cxn>
              <a:cxn ang="0">
                <a:pos x="480" y="90"/>
              </a:cxn>
              <a:cxn ang="0">
                <a:pos x="435" y="120"/>
              </a:cxn>
              <a:cxn ang="0">
                <a:pos x="420" y="315"/>
              </a:cxn>
            </a:cxnLst>
            <a:rect l="0" t="0" r="r" b="b"/>
            <a:pathLst>
              <a:path w="1155" h="2805">
                <a:moveTo>
                  <a:pt x="435" y="225"/>
                </a:moveTo>
                <a:cubicBezTo>
                  <a:pt x="401" y="326"/>
                  <a:pt x="359" y="406"/>
                  <a:pt x="300" y="495"/>
                </a:cubicBezTo>
                <a:cubicBezTo>
                  <a:pt x="291" y="508"/>
                  <a:pt x="293" y="526"/>
                  <a:pt x="285" y="540"/>
                </a:cubicBezTo>
                <a:cubicBezTo>
                  <a:pt x="285" y="540"/>
                  <a:pt x="210" y="652"/>
                  <a:pt x="195" y="675"/>
                </a:cubicBezTo>
                <a:cubicBezTo>
                  <a:pt x="186" y="688"/>
                  <a:pt x="187" y="706"/>
                  <a:pt x="180" y="720"/>
                </a:cubicBezTo>
                <a:cubicBezTo>
                  <a:pt x="172" y="736"/>
                  <a:pt x="157" y="749"/>
                  <a:pt x="150" y="765"/>
                </a:cubicBezTo>
                <a:cubicBezTo>
                  <a:pt x="131" y="808"/>
                  <a:pt x="131" y="861"/>
                  <a:pt x="105" y="900"/>
                </a:cubicBezTo>
                <a:cubicBezTo>
                  <a:pt x="50" y="983"/>
                  <a:pt x="24" y="1088"/>
                  <a:pt x="0" y="1185"/>
                </a:cubicBezTo>
                <a:cubicBezTo>
                  <a:pt x="5" y="1325"/>
                  <a:pt x="7" y="1465"/>
                  <a:pt x="15" y="1605"/>
                </a:cubicBezTo>
                <a:cubicBezTo>
                  <a:pt x="21" y="1708"/>
                  <a:pt x="35" y="1685"/>
                  <a:pt x="60" y="1785"/>
                </a:cubicBezTo>
                <a:cubicBezTo>
                  <a:pt x="94" y="1921"/>
                  <a:pt x="116" y="2077"/>
                  <a:pt x="240" y="2160"/>
                </a:cubicBezTo>
                <a:cubicBezTo>
                  <a:pt x="269" y="2247"/>
                  <a:pt x="341" y="2362"/>
                  <a:pt x="420" y="2415"/>
                </a:cubicBezTo>
                <a:cubicBezTo>
                  <a:pt x="458" y="2528"/>
                  <a:pt x="402" y="2393"/>
                  <a:pt x="480" y="2490"/>
                </a:cubicBezTo>
                <a:cubicBezTo>
                  <a:pt x="563" y="2594"/>
                  <a:pt x="411" y="2479"/>
                  <a:pt x="540" y="2565"/>
                </a:cubicBezTo>
                <a:cubicBezTo>
                  <a:pt x="574" y="2666"/>
                  <a:pt x="527" y="2556"/>
                  <a:pt x="600" y="2640"/>
                </a:cubicBezTo>
                <a:cubicBezTo>
                  <a:pt x="624" y="2667"/>
                  <a:pt x="640" y="2700"/>
                  <a:pt x="660" y="2730"/>
                </a:cubicBezTo>
                <a:cubicBezTo>
                  <a:pt x="670" y="2745"/>
                  <a:pt x="673" y="2769"/>
                  <a:pt x="690" y="2775"/>
                </a:cubicBezTo>
                <a:cubicBezTo>
                  <a:pt x="720" y="2785"/>
                  <a:pt x="780" y="2805"/>
                  <a:pt x="780" y="2805"/>
                </a:cubicBezTo>
                <a:cubicBezTo>
                  <a:pt x="810" y="2795"/>
                  <a:pt x="840" y="2785"/>
                  <a:pt x="870" y="2775"/>
                </a:cubicBezTo>
                <a:cubicBezTo>
                  <a:pt x="887" y="2769"/>
                  <a:pt x="886" y="2741"/>
                  <a:pt x="900" y="2730"/>
                </a:cubicBezTo>
                <a:cubicBezTo>
                  <a:pt x="912" y="2720"/>
                  <a:pt x="930" y="2720"/>
                  <a:pt x="945" y="2715"/>
                </a:cubicBezTo>
                <a:cubicBezTo>
                  <a:pt x="979" y="2614"/>
                  <a:pt x="932" y="2724"/>
                  <a:pt x="1005" y="2640"/>
                </a:cubicBezTo>
                <a:cubicBezTo>
                  <a:pt x="1005" y="2640"/>
                  <a:pt x="1080" y="2528"/>
                  <a:pt x="1095" y="2505"/>
                </a:cubicBezTo>
                <a:cubicBezTo>
                  <a:pt x="1105" y="2490"/>
                  <a:pt x="1119" y="2477"/>
                  <a:pt x="1125" y="2460"/>
                </a:cubicBezTo>
                <a:cubicBezTo>
                  <a:pt x="1135" y="2430"/>
                  <a:pt x="1155" y="2370"/>
                  <a:pt x="1155" y="2370"/>
                </a:cubicBezTo>
                <a:cubicBezTo>
                  <a:pt x="1086" y="2266"/>
                  <a:pt x="1084" y="2295"/>
                  <a:pt x="945" y="2310"/>
                </a:cubicBezTo>
                <a:cubicBezTo>
                  <a:pt x="918" y="2351"/>
                  <a:pt x="917" y="2364"/>
                  <a:pt x="870" y="2385"/>
                </a:cubicBezTo>
                <a:cubicBezTo>
                  <a:pt x="841" y="2398"/>
                  <a:pt x="780" y="2415"/>
                  <a:pt x="780" y="2415"/>
                </a:cubicBezTo>
                <a:cubicBezTo>
                  <a:pt x="669" y="2341"/>
                  <a:pt x="697" y="2390"/>
                  <a:pt x="675" y="2280"/>
                </a:cubicBezTo>
                <a:cubicBezTo>
                  <a:pt x="699" y="2185"/>
                  <a:pt x="673" y="2231"/>
                  <a:pt x="780" y="2160"/>
                </a:cubicBezTo>
                <a:cubicBezTo>
                  <a:pt x="795" y="2150"/>
                  <a:pt x="810" y="2140"/>
                  <a:pt x="825" y="2130"/>
                </a:cubicBezTo>
                <a:cubicBezTo>
                  <a:pt x="840" y="2120"/>
                  <a:pt x="870" y="2100"/>
                  <a:pt x="870" y="2100"/>
                </a:cubicBezTo>
                <a:cubicBezTo>
                  <a:pt x="859" y="2068"/>
                  <a:pt x="826" y="2044"/>
                  <a:pt x="825" y="2010"/>
                </a:cubicBezTo>
                <a:cubicBezTo>
                  <a:pt x="814" y="1355"/>
                  <a:pt x="805" y="1442"/>
                  <a:pt x="855" y="1095"/>
                </a:cubicBezTo>
                <a:cubicBezTo>
                  <a:pt x="857" y="1049"/>
                  <a:pt x="864" y="786"/>
                  <a:pt x="885" y="690"/>
                </a:cubicBezTo>
                <a:cubicBezTo>
                  <a:pt x="892" y="659"/>
                  <a:pt x="905" y="630"/>
                  <a:pt x="915" y="600"/>
                </a:cubicBezTo>
                <a:cubicBezTo>
                  <a:pt x="920" y="585"/>
                  <a:pt x="930" y="555"/>
                  <a:pt x="930" y="555"/>
                </a:cubicBezTo>
                <a:cubicBezTo>
                  <a:pt x="925" y="500"/>
                  <a:pt x="925" y="444"/>
                  <a:pt x="915" y="390"/>
                </a:cubicBezTo>
                <a:cubicBezTo>
                  <a:pt x="896" y="283"/>
                  <a:pt x="839" y="208"/>
                  <a:pt x="780" y="120"/>
                </a:cubicBezTo>
                <a:cubicBezTo>
                  <a:pt x="744" y="66"/>
                  <a:pt x="727" y="35"/>
                  <a:pt x="675" y="0"/>
                </a:cubicBezTo>
                <a:cubicBezTo>
                  <a:pt x="635" y="5"/>
                  <a:pt x="594" y="4"/>
                  <a:pt x="555" y="15"/>
                </a:cubicBezTo>
                <a:cubicBezTo>
                  <a:pt x="500" y="30"/>
                  <a:pt x="515" y="55"/>
                  <a:pt x="480" y="90"/>
                </a:cubicBezTo>
                <a:cubicBezTo>
                  <a:pt x="467" y="103"/>
                  <a:pt x="450" y="110"/>
                  <a:pt x="435" y="120"/>
                </a:cubicBezTo>
                <a:cubicBezTo>
                  <a:pt x="404" y="212"/>
                  <a:pt x="420" y="149"/>
                  <a:pt x="420" y="315"/>
                </a:cubicBezTo>
              </a:path>
            </a:pathLst>
          </a:custGeom>
          <a:gradFill rotWithShape="1">
            <a:gsLst>
              <a:gs pos="0">
                <a:srgbClr val="CC99FF">
                  <a:gamma/>
                  <a:shade val="46275"/>
                  <a:invGamma/>
                </a:srgbClr>
              </a:gs>
              <a:gs pos="100000">
                <a:srgbClr val="CC99FF"/>
              </a:gs>
            </a:gsLst>
            <a:lin ang="0" scaled="1"/>
          </a:gradFill>
          <a:ln w="9525" cap="flat" cmpd="sng">
            <a:noFill/>
            <a:prstDash val="solid"/>
            <a:round/>
            <a:headEnd/>
            <a:tailEnd/>
          </a:ln>
          <a:effectLst>
            <a:outerShdw dist="35921" dir="2700000" algn="ctr" rotWithShape="0">
              <a:srgbClr val="808080">
                <a:alpha val="50000"/>
              </a:srgbClr>
            </a:outerShdw>
          </a:effectLst>
        </p:spPr>
        <p:txBody>
          <a:bodyPr/>
          <a:lstStyle/>
          <a:p>
            <a:pPr>
              <a:defRPr/>
            </a:pPr>
            <a:endParaRPr lang="en-US"/>
          </a:p>
        </p:txBody>
      </p:sp>
      <p:sp>
        <p:nvSpPr>
          <p:cNvPr id="177" name="Freeform 172"/>
          <p:cNvSpPr>
            <a:spLocks/>
          </p:cNvSpPr>
          <p:nvPr/>
        </p:nvSpPr>
        <p:spPr bwMode="auto">
          <a:xfrm rot="10800000" flipH="1">
            <a:off x="5657267" y="2136917"/>
            <a:ext cx="1006475" cy="2417763"/>
          </a:xfrm>
          <a:custGeom>
            <a:avLst/>
            <a:gdLst/>
            <a:ahLst/>
            <a:cxnLst>
              <a:cxn ang="0">
                <a:pos x="435" y="225"/>
              </a:cxn>
              <a:cxn ang="0">
                <a:pos x="300" y="495"/>
              </a:cxn>
              <a:cxn ang="0">
                <a:pos x="285" y="540"/>
              </a:cxn>
              <a:cxn ang="0">
                <a:pos x="195" y="675"/>
              </a:cxn>
              <a:cxn ang="0">
                <a:pos x="180" y="720"/>
              </a:cxn>
              <a:cxn ang="0">
                <a:pos x="150" y="765"/>
              </a:cxn>
              <a:cxn ang="0">
                <a:pos x="105" y="900"/>
              </a:cxn>
              <a:cxn ang="0">
                <a:pos x="0" y="1185"/>
              </a:cxn>
              <a:cxn ang="0">
                <a:pos x="15" y="1605"/>
              </a:cxn>
              <a:cxn ang="0">
                <a:pos x="60" y="1785"/>
              </a:cxn>
              <a:cxn ang="0">
                <a:pos x="240" y="2160"/>
              </a:cxn>
              <a:cxn ang="0">
                <a:pos x="420" y="2415"/>
              </a:cxn>
              <a:cxn ang="0">
                <a:pos x="480" y="2490"/>
              </a:cxn>
              <a:cxn ang="0">
                <a:pos x="540" y="2565"/>
              </a:cxn>
              <a:cxn ang="0">
                <a:pos x="600" y="2640"/>
              </a:cxn>
              <a:cxn ang="0">
                <a:pos x="660" y="2730"/>
              </a:cxn>
              <a:cxn ang="0">
                <a:pos x="690" y="2775"/>
              </a:cxn>
              <a:cxn ang="0">
                <a:pos x="780" y="2805"/>
              </a:cxn>
              <a:cxn ang="0">
                <a:pos x="870" y="2775"/>
              </a:cxn>
              <a:cxn ang="0">
                <a:pos x="900" y="2730"/>
              </a:cxn>
              <a:cxn ang="0">
                <a:pos x="945" y="2715"/>
              </a:cxn>
              <a:cxn ang="0">
                <a:pos x="1005" y="2640"/>
              </a:cxn>
              <a:cxn ang="0">
                <a:pos x="1095" y="2505"/>
              </a:cxn>
              <a:cxn ang="0">
                <a:pos x="1125" y="2460"/>
              </a:cxn>
              <a:cxn ang="0">
                <a:pos x="1155" y="2370"/>
              </a:cxn>
              <a:cxn ang="0">
                <a:pos x="945" y="2310"/>
              </a:cxn>
              <a:cxn ang="0">
                <a:pos x="870" y="2385"/>
              </a:cxn>
              <a:cxn ang="0">
                <a:pos x="780" y="2415"/>
              </a:cxn>
              <a:cxn ang="0">
                <a:pos x="675" y="2280"/>
              </a:cxn>
              <a:cxn ang="0">
                <a:pos x="780" y="2160"/>
              </a:cxn>
              <a:cxn ang="0">
                <a:pos x="825" y="2130"/>
              </a:cxn>
              <a:cxn ang="0">
                <a:pos x="870" y="2100"/>
              </a:cxn>
              <a:cxn ang="0">
                <a:pos x="825" y="2010"/>
              </a:cxn>
              <a:cxn ang="0">
                <a:pos x="855" y="1095"/>
              </a:cxn>
              <a:cxn ang="0">
                <a:pos x="885" y="690"/>
              </a:cxn>
              <a:cxn ang="0">
                <a:pos x="915" y="600"/>
              </a:cxn>
              <a:cxn ang="0">
                <a:pos x="930" y="555"/>
              </a:cxn>
              <a:cxn ang="0">
                <a:pos x="915" y="390"/>
              </a:cxn>
              <a:cxn ang="0">
                <a:pos x="780" y="120"/>
              </a:cxn>
              <a:cxn ang="0">
                <a:pos x="675" y="0"/>
              </a:cxn>
              <a:cxn ang="0">
                <a:pos x="555" y="15"/>
              </a:cxn>
              <a:cxn ang="0">
                <a:pos x="480" y="90"/>
              </a:cxn>
              <a:cxn ang="0">
                <a:pos x="435" y="120"/>
              </a:cxn>
              <a:cxn ang="0">
                <a:pos x="420" y="315"/>
              </a:cxn>
            </a:cxnLst>
            <a:rect l="0" t="0" r="r" b="b"/>
            <a:pathLst>
              <a:path w="1155" h="2805">
                <a:moveTo>
                  <a:pt x="435" y="225"/>
                </a:moveTo>
                <a:cubicBezTo>
                  <a:pt x="401" y="326"/>
                  <a:pt x="359" y="406"/>
                  <a:pt x="300" y="495"/>
                </a:cubicBezTo>
                <a:cubicBezTo>
                  <a:pt x="291" y="508"/>
                  <a:pt x="293" y="526"/>
                  <a:pt x="285" y="540"/>
                </a:cubicBezTo>
                <a:cubicBezTo>
                  <a:pt x="285" y="540"/>
                  <a:pt x="210" y="652"/>
                  <a:pt x="195" y="675"/>
                </a:cubicBezTo>
                <a:cubicBezTo>
                  <a:pt x="186" y="688"/>
                  <a:pt x="187" y="706"/>
                  <a:pt x="180" y="720"/>
                </a:cubicBezTo>
                <a:cubicBezTo>
                  <a:pt x="172" y="736"/>
                  <a:pt x="157" y="749"/>
                  <a:pt x="150" y="765"/>
                </a:cubicBezTo>
                <a:cubicBezTo>
                  <a:pt x="131" y="808"/>
                  <a:pt x="131" y="861"/>
                  <a:pt x="105" y="900"/>
                </a:cubicBezTo>
                <a:cubicBezTo>
                  <a:pt x="50" y="983"/>
                  <a:pt x="24" y="1088"/>
                  <a:pt x="0" y="1185"/>
                </a:cubicBezTo>
                <a:cubicBezTo>
                  <a:pt x="5" y="1325"/>
                  <a:pt x="7" y="1465"/>
                  <a:pt x="15" y="1605"/>
                </a:cubicBezTo>
                <a:cubicBezTo>
                  <a:pt x="21" y="1708"/>
                  <a:pt x="35" y="1685"/>
                  <a:pt x="60" y="1785"/>
                </a:cubicBezTo>
                <a:cubicBezTo>
                  <a:pt x="94" y="1921"/>
                  <a:pt x="116" y="2077"/>
                  <a:pt x="240" y="2160"/>
                </a:cubicBezTo>
                <a:cubicBezTo>
                  <a:pt x="269" y="2247"/>
                  <a:pt x="341" y="2362"/>
                  <a:pt x="420" y="2415"/>
                </a:cubicBezTo>
                <a:cubicBezTo>
                  <a:pt x="458" y="2528"/>
                  <a:pt x="402" y="2393"/>
                  <a:pt x="480" y="2490"/>
                </a:cubicBezTo>
                <a:cubicBezTo>
                  <a:pt x="563" y="2594"/>
                  <a:pt x="411" y="2479"/>
                  <a:pt x="540" y="2565"/>
                </a:cubicBezTo>
                <a:cubicBezTo>
                  <a:pt x="574" y="2666"/>
                  <a:pt x="527" y="2556"/>
                  <a:pt x="600" y="2640"/>
                </a:cubicBezTo>
                <a:cubicBezTo>
                  <a:pt x="624" y="2667"/>
                  <a:pt x="640" y="2700"/>
                  <a:pt x="660" y="2730"/>
                </a:cubicBezTo>
                <a:cubicBezTo>
                  <a:pt x="670" y="2745"/>
                  <a:pt x="673" y="2769"/>
                  <a:pt x="690" y="2775"/>
                </a:cubicBezTo>
                <a:cubicBezTo>
                  <a:pt x="720" y="2785"/>
                  <a:pt x="780" y="2805"/>
                  <a:pt x="780" y="2805"/>
                </a:cubicBezTo>
                <a:cubicBezTo>
                  <a:pt x="810" y="2795"/>
                  <a:pt x="840" y="2785"/>
                  <a:pt x="870" y="2775"/>
                </a:cubicBezTo>
                <a:cubicBezTo>
                  <a:pt x="887" y="2769"/>
                  <a:pt x="886" y="2741"/>
                  <a:pt x="900" y="2730"/>
                </a:cubicBezTo>
                <a:cubicBezTo>
                  <a:pt x="912" y="2720"/>
                  <a:pt x="930" y="2720"/>
                  <a:pt x="945" y="2715"/>
                </a:cubicBezTo>
                <a:cubicBezTo>
                  <a:pt x="979" y="2614"/>
                  <a:pt x="932" y="2724"/>
                  <a:pt x="1005" y="2640"/>
                </a:cubicBezTo>
                <a:cubicBezTo>
                  <a:pt x="1005" y="2640"/>
                  <a:pt x="1080" y="2528"/>
                  <a:pt x="1095" y="2505"/>
                </a:cubicBezTo>
                <a:cubicBezTo>
                  <a:pt x="1105" y="2490"/>
                  <a:pt x="1119" y="2477"/>
                  <a:pt x="1125" y="2460"/>
                </a:cubicBezTo>
                <a:cubicBezTo>
                  <a:pt x="1135" y="2430"/>
                  <a:pt x="1155" y="2370"/>
                  <a:pt x="1155" y="2370"/>
                </a:cubicBezTo>
                <a:cubicBezTo>
                  <a:pt x="1086" y="2266"/>
                  <a:pt x="1084" y="2295"/>
                  <a:pt x="945" y="2310"/>
                </a:cubicBezTo>
                <a:cubicBezTo>
                  <a:pt x="918" y="2351"/>
                  <a:pt x="917" y="2364"/>
                  <a:pt x="870" y="2385"/>
                </a:cubicBezTo>
                <a:cubicBezTo>
                  <a:pt x="841" y="2398"/>
                  <a:pt x="780" y="2415"/>
                  <a:pt x="780" y="2415"/>
                </a:cubicBezTo>
                <a:cubicBezTo>
                  <a:pt x="669" y="2341"/>
                  <a:pt x="697" y="2390"/>
                  <a:pt x="675" y="2280"/>
                </a:cubicBezTo>
                <a:cubicBezTo>
                  <a:pt x="699" y="2185"/>
                  <a:pt x="673" y="2231"/>
                  <a:pt x="780" y="2160"/>
                </a:cubicBezTo>
                <a:cubicBezTo>
                  <a:pt x="795" y="2150"/>
                  <a:pt x="810" y="2140"/>
                  <a:pt x="825" y="2130"/>
                </a:cubicBezTo>
                <a:cubicBezTo>
                  <a:pt x="840" y="2120"/>
                  <a:pt x="870" y="2100"/>
                  <a:pt x="870" y="2100"/>
                </a:cubicBezTo>
                <a:cubicBezTo>
                  <a:pt x="859" y="2068"/>
                  <a:pt x="826" y="2044"/>
                  <a:pt x="825" y="2010"/>
                </a:cubicBezTo>
                <a:cubicBezTo>
                  <a:pt x="814" y="1355"/>
                  <a:pt x="805" y="1442"/>
                  <a:pt x="855" y="1095"/>
                </a:cubicBezTo>
                <a:cubicBezTo>
                  <a:pt x="857" y="1049"/>
                  <a:pt x="864" y="786"/>
                  <a:pt x="885" y="690"/>
                </a:cubicBezTo>
                <a:cubicBezTo>
                  <a:pt x="892" y="659"/>
                  <a:pt x="905" y="630"/>
                  <a:pt x="915" y="600"/>
                </a:cubicBezTo>
                <a:cubicBezTo>
                  <a:pt x="920" y="585"/>
                  <a:pt x="930" y="555"/>
                  <a:pt x="930" y="555"/>
                </a:cubicBezTo>
                <a:cubicBezTo>
                  <a:pt x="925" y="500"/>
                  <a:pt x="925" y="444"/>
                  <a:pt x="915" y="390"/>
                </a:cubicBezTo>
                <a:cubicBezTo>
                  <a:pt x="896" y="283"/>
                  <a:pt x="839" y="208"/>
                  <a:pt x="780" y="120"/>
                </a:cubicBezTo>
                <a:cubicBezTo>
                  <a:pt x="744" y="66"/>
                  <a:pt x="727" y="35"/>
                  <a:pt x="675" y="0"/>
                </a:cubicBezTo>
                <a:cubicBezTo>
                  <a:pt x="635" y="5"/>
                  <a:pt x="594" y="4"/>
                  <a:pt x="555" y="15"/>
                </a:cubicBezTo>
                <a:cubicBezTo>
                  <a:pt x="500" y="30"/>
                  <a:pt x="515" y="55"/>
                  <a:pt x="480" y="90"/>
                </a:cubicBezTo>
                <a:cubicBezTo>
                  <a:pt x="467" y="103"/>
                  <a:pt x="450" y="110"/>
                  <a:pt x="435" y="120"/>
                </a:cubicBezTo>
                <a:cubicBezTo>
                  <a:pt x="404" y="212"/>
                  <a:pt x="420" y="149"/>
                  <a:pt x="420" y="315"/>
                </a:cubicBezTo>
              </a:path>
            </a:pathLst>
          </a:custGeom>
          <a:gradFill rotWithShape="1">
            <a:gsLst>
              <a:gs pos="0">
                <a:srgbClr val="CC99FF">
                  <a:gamma/>
                  <a:shade val="46275"/>
                  <a:invGamma/>
                </a:srgbClr>
              </a:gs>
              <a:gs pos="100000">
                <a:srgbClr val="CC99FF"/>
              </a:gs>
            </a:gsLst>
            <a:lin ang="0" scaled="1"/>
          </a:gradFill>
          <a:ln w="9525" cap="flat" cmpd="sng">
            <a:noFill/>
            <a:prstDash val="solid"/>
            <a:round/>
            <a:headEnd/>
            <a:tailEnd/>
          </a:ln>
          <a:effectLst>
            <a:outerShdw dist="35921" dir="2700000" algn="ctr" rotWithShape="0">
              <a:srgbClr val="808080"/>
            </a:outerShdw>
          </a:effectLst>
        </p:spPr>
        <p:txBody>
          <a:bodyPr/>
          <a:lstStyle/>
          <a:p>
            <a:pPr>
              <a:defRPr/>
            </a:pPr>
            <a:endParaRPr lang="en-US"/>
          </a:p>
        </p:txBody>
      </p:sp>
      <p:sp>
        <p:nvSpPr>
          <p:cNvPr id="178" name="Oval 173"/>
          <p:cNvSpPr>
            <a:spLocks noChangeArrowheads="1"/>
          </p:cNvSpPr>
          <p:nvPr/>
        </p:nvSpPr>
        <p:spPr bwMode="auto">
          <a:xfrm>
            <a:off x="6419267" y="4270517"/>
            <a:ext cx="157163" cy="128588"/>
          </a:xfrm>
          <a:prstGeom prst="ellipse">
            <a:avLst/>
          </a:prstGeom>
          <a:gradFill rotWithShape="1">
            <a:gsLst>
              <a:gs pos="0">
                <a:srgbClr val="FF00FF"/>
              </a:gs>
              <a:gs pos="100000">
                <a:srgbClr val="760076"/>
              </a:gs>
            </a:gsLst>
            <a:path path="rect">
              <a:fillToRect r="100000" b="100000"/>
            </a:path>
          </a:gradFill>
          <a:ln w="9525" algn="ctr">
            <a:solidFill>
              <a:srgbClr val="000000"/>
            </a:solidFill>
            <a:round/>
            <a:headEnd/>
            <a:tailEnd/>
          </a:ln>
        </p:spPr>
        <p:txBody>
          <a:bodyPr/>
          <a:lstStyle/>
          <a:p>
            <a:endParaRPr lang="en-US"/>
          </a:p>
        </p:txBody>
      </p:sp>
      <p:sp>
        <p:nvSpPr>
          <p:cNvPr id="179" name="AutoShape 191"/>
          <p:cNvSpPr>
            <a:spLocks noChangeArrowheads="1"/>
          </p:cNvSpPr>
          <p:nvPr/>
        </p:nvSpPr>
        <p:spPr bwMode="auto">
          <a:xfrm rot="18642495">
            <a:off x="5466767" y="4232417"/>
            <a:ext cx="685800" cy="304800"/>
          </a:xfrm>
          <a:prstGeom prst="rightArrow">
            <a:avLst>
              <a:gd name="adj1" fmla="val 50000"/>
              <a:gd name="adj2" fmla="val 56250"/>
            </a:avLst>
          </a:prstGeom>
          <a:solidFill>
            <a:srgbClr val="FF3300"/>
          </a:solidFill>
          <a:ln w="9525">
            <a:solidFill>
              <a:schemeClr val="tx1"/>
            </a:solidFill>
            <a:miter lim="800000"/>
            <a:headEnd/>
            <a:tailEnd/>
          </a:ln>
        </p:spPr>
        <p:txBody>
          <a:bodyPr wrap="none" anchor="ctr"/>
          <a:lstStyle/>
          <a:p>
            <a:endParaRPr lang="en-US"/>
          </a:p>
        </p:txBody>
      </p:sp>
      <p:sp>
        <p:nvSpPr>
          <p:cNvPr id="180" name="Text Box 192"/>
          <p:cNvSpPr txBox="1">
            <a:spLocks noChangeArrowheads="1"/>
          </p:cNvSpPr>
          <p:nvPr/>
        </p:nvSpPr>
        <p:spPr bwMode="auto">
          <a:xfrm>
            <a:off x="4742867" y="4727717"/>
            <a:ext cx="1371600" cy="990600"/>
          </a:xfrm>
          <a:prstGeom prst="rect">
            <a:avLst/>
          </a:prstGeom>
          <a:noFill/>
          <a:ln w="9525" algn="ctr">
            <a:noFill/>
            <a:miter lim="800000"/>
            <a:headEnd/>
            <a:tailEnd/>
          </a:ln>
        </p:spPr>
        <p:txBody>
          <a:bodyPr/>
          <a:lstStyle/>
          <a:p>
            <a:r>
              <a:rPr lang="en-US" sz="1200" b="1">
                <a:latin typeface="Century Gothic" pitchFamily="34" charset="0"/>
              </a:rPr>
              <a:t>Conformational change results in lost of cup</a:t>
            </a:r>
            <a:endParaRPr lang="en-US" b="1">
              <a:latin typeface="Century Gothic" pitchFamily="34" charset="0"/>
            </a:endParaRPr>
          </a:p>
        </p:txBody>
      </p:sp>
    </p:spTree>
    <p:extLst>
      <p:ext uri="{BB962C8B-B14F-4D97-AF65-F5344CB8AC3E}">
        <p14:creationId xmlns:p14="http://schemas.microsoft.com/office/powerpoint/2010/main" val="225334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591 0.01526 L -0.01424 0.33711 " pathEditMode="relative" rAng="0" ptsTypes="AA">
                                      <p:cBhvr>
                                        <p:cTn id="6" dur="2000" fill="hold"/>
                                        <p:tgtEl>
                                          <p:spTgt spid="169"/>
                                        </p:tgtEl>
                                        <p:attrNameLst>
                                          <p:attrName>ppt_x</p:attrName>
                                          <p:attrName>ppt_y</p:attrName>
                                        </p:attrNameLst>
                                      </p:cBhvr>
                                      <p:rCtr x="-4" y="161"/>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dissolve">
                                      <p:cBhvr>
                                        <p:cTn id="11" dur="500"/>
                                        <p:tgtEl>
                                          <p:spTgt spid="17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animEffect transition="in" filter="dissolve">
                                      <p:cBhvr>
                                        <p:cTn id="19" dur="500"/>
                                        <p:tgtEl>
                                          <p:spTgt spid="176"/>
                                        </p:tgtEl>
                                      </p:cBhvr>
                                    </p:animEffect>
                                  </p:childTnLst>
                                </p:cTn>
                              </p:par>
                              <p:par>
                                <p:cTn id="20" presetID="9" presetClass="entr" presetSubtype="0" fill="hold" nodeType="with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dissolve">
                                      <p:cBhvr>
                                        <p:cTn id="22" dur="500"/>
                                        <p:tgtEl>
                                          <p:spTgt spid="17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dissolve">
                                      <p:cBhvr>
                                        <p:cTn id="25" dur="500"/>
                                        <p:tgtEl>
                                          <p:spTgt spid="17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79"/>
                                        </p:tgtEl>
                                        <p:attrNameLst>
                                          <p:attrName>style.visibility</p:attrName>
                                        </p:attrNameLst>
                                      </p:cBhvr>
                                      <p:to>
                                        <p:strVal val="visible"/>
                                      </p:to>
                                    </p:set>
                                    <p:animEffect transition="in" filter="dissolve">
                                      <p:cBhvr>
                                        <p:cTn id="30" dur="500"/>
                                        <p:tgtEl>
                                          <p:spTgt spid="17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80"/>
                                        </p:tgtEl>
                                        <p:attrNameLst>
                                          <p:attrName>style.visibility</p:attrName>
                                        </p:attrNameLst>
                                      </p:cBhvr>
                                      <p:to>
                                        <p:strVal val="visible"/>
                                      </p:to>
                                    </p:set>
                                    <p:animEffect transition="in" filter="dissolve">
                                      <p:cBhvr>
                                        <p:cTn id="33" dur="500"/>
                                        <p:tgtEl>
                                          <p:spTgt spid="18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3.61111E-6 -3.58382E-6 L -0.00017 0.20162 " pathEditMode="relative" rAng="0" ptsTypes="AA">
                                      <p:cBhvr>
                                        <p:cTn id="37" dur="2000" fill="hold"/>
                                        <p:tgtEl>
                                          <p:spTgt spid="178"/>
                                        </p:tgtEl>
                                        <p:attrNameLst>
                                          <p:attrName>ppt_x</p:attrName>
                                          <p:attrName>ppt_y</p:attrName>
                                        </p:attrNameLst>
                                      </p:cBhvr>
                                      <p:rCtr x="0" y="1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1" grpId="0" animBg="1"/>
      <p:bldP spid="178" grpId="0" animBg="1"/>
      <p:bldP spid="178" grpId="1" animBg="1"/>
      <p:bldP spid="179" grpId="0" animBg="1"/>
      <p:bldP spid="1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NAR 2007                             Cytoplasm. Membrane n Cell Wall</a:t>
            </a:r>
          </a:p>
        </p:txBody>
      </p:sp>
      <p:sp>
        <p:nvSpPr>
          <p:cNvPr id="3" name="Slide Number Placeholder 2"/>
          <p:cNvSpPr>
            <a:spLocks noGrp="1"/>
          </p:cNvSpPr>
          <p:nvPr>
            <p:ph type="sldNum" sz="quarter" idx="12"/>
          </p:nvPr>
        </p:nvSpPr>
        <p:spPr/>
        <p:txBody>
          <a:bodyPr/>
          <a:lstStyle/>
          <a:p>
            <a:pPr>
              <a:defRPr/>
            </a:pPr>
            <a:fld id="{6028F243-6321-48E8-8D44-6BB1B9D95F97}" type="slidenum">
              <a:rPr lang="en-US" smtClean="0"/>
              <a:pPr>
                <a:defRPr/>
              </a:pPr>
              <a:t>29</a:t>
            </a:fld>
            <a:endParaRPr lang="en-US"/>
          </a:p>
        </p:txBody>
      </p:sp>
      <p:pic>
        <p:nvPicPr>
          <p:cNvPr id="4" name="Active Transport.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457200"/>
            <a:ext cx="7924800" cy="5943600"/>
          </a:xfrm>
          <a:prstGeom prst="rect">
            <a:avLst/>
          </a:prstGeom>
        </p:spPr>
      </p:pic>
    </p:spTree>
    <p:extLst>
      <p:ext uri="{BB962C8B-B14F-4D97-AF65-F5344CB8AC3E}">
        <p14:creationId xmlns:p14="http://schemas.microsoft.com/office/powerpoint/2010/main" val="3327750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mn-lt"/>
              </a:rPr>
              <a:t>Introduction </a:t>
            </a:r>
          </a:p>
        </p:txBody>
      </p:sp>
      <p:sp>
        <p:nvSpPr>
          <p:cNvPr id="3" name="Content Placeholder 2"/>
          <p:cNvSpPr>
            <a:spLocks noGrp="1"/>
          </p:cNvSpPr>
          <p:nvPr>
            <p:ph idx="1"/>
          </p:nvPr>
        </p:nvSpPr>
        <p:spPr/>
        <p:txBody>
          <a:bodyPr>
            <a:normAutofit/>
          </a:bodyPr>
          <a:lstStyle/>
          <a:p>
            <a:r>
              <a:rPr lang="en-US" dirty="0"/>
              <a:t>A major difference between eukaryotes and prokaryotes is the presence of physical compartments (membrane bound) within the cell.</a:t>
            </a:r>
          </a:p>
          <a:p>
            <a:r>
              <a:rPr lang="en-US" dirty="0"/>
              <a:t>These compartments allow the separation/specialization of processes within the cell.</a:t>
            </a:r>
          </a:p>
          <a:p>
            <a:r>
              <a:rPr lang="en-US" dirty="0"/>
              <a:t>Functional compartments are where specific processes may occur or are restricted too. </a:t>
            </a:r>
            <a:endParaRPr lang="en-MY" dirty="0"/>
          </a:p>
        </p:txBody>
      </p:sp>
    </p:spTree>
    <p:extLst>
      <p:ext uri="{BB962C8B-B14F-4D97-AF65-F5344CB8AC3E}">
        <p14:creationId xmlns:p14="http://schemas.microsoft.com/office/powerpoint/2010/main" val="923120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a:xfrm>
            <a:off x="628650" y="1502352"/>
            <a:ext cx="7886700" cy="4351338"/>
          </a:xfrm>
        </p:spPr>
        <p:txBody>
          <a:bodyPr>
            <a:normAutofit fontScale="92500" lnSpcReduction="10000"/>
          </a:bodyPr>
          <a:lstStyle/>
          <a:p>
            <a:pPr marL="0" indent="0">
              <a:buNone/>
            </a:pPr>
            <a:r>
              <a:rPr lang="en-US" dirty="0"/>
              <a:t>Where does the energy come from?</a:t>
            </a:r>
          </a:p>
          <a:p>
            <a:pPr marL="0" indent="0">
              <a:buNone/>
            </a:pPr>
            <a:r>
              <a:rPr lang="en-US" dirty="0"/>
              <a:t>Either: </a:t>
            </a:r>
          </a:p>
          <a:p>
            <a:pPr marL="0" indent="0">
              <a:buNone/>
            </a:pPr>
            <a:r>
              <a:rPr lang="en-US" dirty="0" err="1"/>
              <a:t>i</a:t>
            </a:r>
            <a:r>
              <a:rPr lang="en-US" dirty="0"/>
              <a:t>. </a:t>
            </a:r>
            <a:r>
              <a:rPr lang="en-US" dirty="0">
                <a:solidFill>
                  <a:srgbClr val="0033CC"/>
                </a:solidFill>
              </a:rPr>
              <a:t>high energy phosphate compounds</a:t>
            </a:r>
            <a:r>
              <a:rPr lang="en-US" dirty="0"/>
              <a:t>, e.g. adenosine triphosphate (ATP) </a:t>
            </a:r>
          </a:p>
          <a:p>
            <a:endParaRPr lang="en-US" dirty="0"/>
          </a:p>
          <a:p>
            <a:pPr marL="0" indent="0">
              <a:buNone/>
            </a:pPr>
            <a:r>
              <a:rPr lang="en-US" dirty="0"/>
              <a:t>or </a:t>
            </a:r>
          </a:p>
          <a:p>
            <a:endParaRPr lang="en-US" dirty="0"/>
          </a:p>
          <a:p>
            <a:pPr marL="0" indent="0">
              <a:buNone/>
            </a:pPr>
            <a:r>
              <a:rPr lang="en-US" dirty="0"/>
              <a:t>ii. by the </a:t>
            </a:r>
            <a:r>
              <a:rPr lang="en-US" dirty="0">
                <a:solidFill>
                  <a:srgbClr val="0033CC"/>
                </a:solidFill>
              </a:rPr>
              <a:t>dissipation of a gradient of protons or sodium ions across the membrane</a:t>
            </a:r>
            <a:r>
              <a:rPr lang="en-US" dirty="0"/>
              <a:t>.</a:t>
            </a:r>
          </a:p>
          <a:p>
            <a:pPr lvl="1"/>
            <a:r>
              <a:rPr lang="en-US" dirty="0"/>
              <a:t>The ion gradients are established during energy-releasing reactions in the cell.</a:t>
            </a:r>
          </a:p>
          <a:p>
            <a:endParaRPr lang="en-MY" dirty="0"/>
          </a:p>
        </p:txBody>
      </p:sp>
    </p:spTree>
    <p:extLst>
      <p:ext uri="{BB962C8B-B14F-4D97-AF65-F5344CB8AC3E}">
        <p14:creationId xmlns:p14="http://schemas.microsoft.com/office/powerpoint/2010/main" val="3493572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idx="1"/>
          </p:nvPr>
        </p:nvSpPr>
        <p:spPr>
          <a:xfrm>
            <a:off x="457200" y="609600"/>
            <a:ext cx="8153400" cy="5562600"/>
          </a:xfrm>
        </p:spPr>
        <p:txBody>
          <a:bodyPr/>
          <a:lstStyle/>
          <a:p>
            <a:pPr>
              <a:buClr>
                <a:schemeClr val="tx1"/>
              </a:buClr>
            </a:pPr>
            <a:r>
              <a:rPr lang="en-US" altLang="zh-CN" sz="2600" dirty="0">
                <a:ea typeface="SimSun" pitchFamily="2" charset="-122"/>
              </a:rPr>
              <a:t>Two major different mechanisms of energy-linked transport are:</a:t>
            </a:r>
          </a:p>
          <a:p>
            <a:pPr marL="0" indent="0" eaLnBrk="1" hangingPunct="1">
              <a:buClr>
                <a:schemeClr val="tx1"/>
              </a:buClr>
              <a:buNone/>
            </a:pPr>
            <a:endParaRPr lang="en-US" altLang="zh-CN" sz="2600" dirty="0">
              <a:ea typeface="SimSun" pitchFamily="2" charset="-122"/>
            </a:endParaRPr>
          </a:p>
          <a:p>
            <a:pPr marL="514350" indent="-514350" eaLnBrk="1" hangingPunct="1">
              <a:buFontTx/>
              <a:buAutoNum type="arabicPeriod"/>
            </a:pPr>
            <a:r>
              <a:rPr lang="en-US" altLang="zh-CN" sz="2600" b="1" dirty="0">
                <a:solidFill>
                  <a:srgbClr val="3333FF"/>
                </a:solidFill>
                <a:ea typeface="SimSun" pitchFamily="2" charset="-122"/>
              </a:rPr>
              <a:t>Group translocation:</a:t>
            </a:r>
            <a:r>
              <a:rPr lang="en-US" altLang="zh-CN" sz="2600" dirty="0">
                <a:ea typeface="SimSun" pitchFamily="2" charset="-122"/>
              </a:rPr>
              <a:t> substance is transported while simultaneously being chemically modified, generally by </a:t>
            </a:r>
            <a:r>
              <a:rPr lang="en-US" altLang="zh-CN" sz="2600" b="1" dirty="0">
                <a:solidFill>
                  <a:srgbClr val="3333FF"/>
                </a:solidFill>
                <a:ea typeface="SimSun" pitchFamily="2" charset="-122"/>
              </a:rPr>
              <a:t>phosphorylation</a:t>
            </a:r>
            <a:r>
              <a:rPr lang="en-US" altLang="zh-CN" sz="2600" dirty="0">
                <a:ea typeface="SimSun" pitchFamily="2" charset="-122"/>
              </a:rPr>
              <a:t>. </a:t>
            </a:r>
          </a:p>
          <a:p>
            <a:pPr marL="514350" indent="-514350" eaLnBrk="1" hangingPunct="1">
              <a:buFontTx/>
              <a:buAutoNum type="arabicPeriod"/>
            </a:pPr>
            <a:endParaRPr lang="en-US" altLang="zh-CN" sz="2600" dirty="0">
              <a:ea typeface="SimSun" pitchFamily="2" charset="-122"/>
            </a:endParaRPr>
          </a:p>
          <a:p>
            <a:pPr marL="514350" indent="-514350" eaLnBrk="1" hangingPunct="1">
              <a:buFontTx/>
              <a:buAutoNum type="arabicPeriod"/>
            </a:pPr>
            <a:r>
              <a:rPr lang="en-US" altLang="zh-CN" sz="2600" b="1" dirty="0">
                <a:solidFill>
                  <a:srgbClr val="3333FF"/>
                </a:solidFill>
                <a:ea typeface="SimSun" pitchFamily="2" charset="-122"/>
              </a:rPr>
              <a:t>Active transport</a:t>
            </a:r>
            <a:r>
              <a:rPr lang="en-US" altLang="zh-CN" sz="2600" dirty="0">
                <a:ea typeface="SimSun" pitchFamily="2" charset="-122"/>
              </a:rPr>
              <a:t>: substance can </a:t>
            </a:r>
            <a:r>
              <a:rPr lang="en-US" altLang="zh-CN" sz="2600" dirty="0">
                <a:solidFill>
                  <a:srgbClr val="000000"/>
                </a:solidFill>
                <a:ea typeface="SimSun" pitchFamily="2" charset="-122"/>
              </a:rPr>
              <a:t>accumulate to a high concentration in the cytoplasm in chemically unaltered form. Active transport </a:t>
            </a:r>
            <a:r>
              <a:rPr lang="en-US" altLang="zh-CN" sz="2600" dirty="0">
                <a:ea typeface="SimSun" pitchFamily="2" charset="-122"/>
              </a:rPr>
              <a:t>is linked to the energy available in </a:t>
            </a:r>
            <a:r>
              <a:rPr lang="en-US" altLang="zh-CN" sz="2600" b="1" dirty="0">
                <a:solidFill>
                  <a:srgbClr val="3333FF"/>
                </a:solidFill>
                <a:ea typeface="SimSun" pitchFamily="2" charset="-122"/>
              </a:rPr>
              <a:t>ion gradients</a:t>
            </a:r>
            <a:r>
              <a:rPr lang="en-US" altLang="zh-CN" sz="2600" dirty="0">
                <a:ea typeface="SimSun" pitchFamily="2" charset="-122"/>
              </a:rPr>
              <a:t> or </a:t>
            </a:r>
            <a:r>
              <a:rPr lang="en-US" altLang="zh-CN" sz="2600" b="1" dirty="0">
                <a:solidFill>
                  <a:srgbClr val="3333FF"/>
                </a:solidFill>
                <a:ea typeface="SimSun" pitchFamily="2" charset="-122"/>
              </a:rPr>
              <a:t>ATP</a:t>
            </a:r>
            <a:r>
              <a:rPr lang="en-US" altLang="zh-CN" sz="2600" dirty="0">
                <a:ea typeface="SimSun" pitchFamily="2" charset="-122"/>
              </a:rPr>
              <a:t>. </a:t>
            </a:r>
          </a:p>
          <a:p>
            <a:pPr marL="514350" indent="-514350" eaLnBrk="1" hangingPunct="1">
              <a:buFontTx/>
              <a:buAutoNum type="arabicPeriod"/>
            </a:pPr>
            <a:endParaRPr lang="en-US" altLang="zh-CN" sz="2600" dirty="0">
              <a:ea typeface="SimSun" pitchFamily="2" charset="-122"/>
            </a:endParaRPr>
          </a:p>
        </p:txBody>
      </p:sp>
      <p:sp>
        <p:nvSpPr>
          <p:cNvPr id="31747" name="Slide Number Placeholder 5"/>
          <p:cNvSpPr>
            <a:spLocks noGrp="1"/>
          </p:cNvSpPr>
          <p:nvPr>
            <p:ph type="sldNum" sz="quarter" idx="12"/>
          </p:nvPr>
        </p:nvSpPr>
        <p:spPr>
          <a:noFill/>
        </p:spPr>
        <p:txBody>
          <a:bodyPr/>
          <a:lstStyle/>
          <a:p>
            <a:fld id="{1B51EB9E-DDBA-471C-98A1-C793E45AC303}" type="slidenum">
              <a:rPr lang="en-US" smtClean="0"/>
              <a:pPr/>
              <a:t>31</a:t>
            </a:fld>
            <a:endParaRPr lang="en-US"/>
          </a:p>
        </p:txBody>
      </p:sp>
    </p:spTree>
    <p:extLst>
      <p:ext uri="{BB962C8B-B14F-4D97-AF65-F5344CB8AC3E}">
        <p14:creationId xmlns:p14="http://schemas.microsoft.com/office/powerpoint/2010/main" val="369669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6292"/>
          </a:xfrm>
        </p:spPr>
        <p:txBody>
          <a:bodyPr>
            <a:normAutofit fontScale="90000"/>
          </a:bodyPr>
          <a:lstStyle/>
          <a:p>
            <a:br>
              <a:rPr lang="en-US" altLang="zh-CN" sz="3200" b="1" dirty="0">
                <a:solidFill>
                  <a:srgbClr val="000000"/>
                </a:solidFill>
                <a:latin typeface="+mn-lt"/>
                <a:ea typeface="SimSun" pitchFamily="2" charset="-122"/>
              </a:rPr>
            </a:br>
            <a:r>
              <a:rPr lang="en-US" altLang="zh-CN" sz="3200" b="1" dirty="0">
                <a:solidFill>
                  <a:srgbClr val="000000"/>
                </a:solidFill>
                <a:latin typeface="+mn-lt"/>
                <a:ea typeface="SimSun" pitchFamily="2" charset="-122"/>
              </a:rPr>
              <a:t>Mechanism 1: Group Translocation </a:t>
            </a:r>
            <a:br>
              <a:rPr lang="en-US" altLang="zh-CN" sz="3200" b="1" dirty="0">
                <a:solidFill>
                  <a:srgbClr val="000000"/>
                </a:solidFill>
                <a:latin typeface="+mn-lt"/>
                <a:ea typeface="SimSun" pitchFamily="2" charset="-122"/>
              </a:rPr>
            </a:br>
            <a:endParaRPr lang="en-US" sz="3200" b="1" dirty="0">
              <a:solidFill>
                <a:srgbClr val="000000"/>
              </a:solidFill>
              <a:latin typeface="+mn-lt"/>
            </a:endParaRPr>
          </a:p>
        </p:txBody>
      </p:sp>
      <p:sp>
        <p:nvSpPr>
          <p:cNvPr id="31749" name="Rectangle 4"/>
          <p:cNvSpPr>
            <a:spLocks noGrp="1" noChangeArrowheads="1"/>
          </p:cNvSpPr>
          <p:nvPr>
            <p:ph idx="1"/>
          </p:nvPr>
        </p:nvSpPr>
        <p:spPr>
          <a:xfrm>
            <a:off x="381000" y="1295400"/>
            <a:ext cx="8534400" cy="5105400"/>
          </a:xfrm>
        </p:spPr>
        <p:txBody>
          <a:bodyPr>
            <a:normAutofit/>
          </a:bodyPr>
          <a:lstStyle/>
          <a:p>
            <a:pPr>
              <a:lnSpc>
                <a:spcPct val="105000"/>
              </a:lnSpc>
              <a:buClr>
                <a:schemeClr val="tx1"/>
              </a:buClr>
              <a:defRPr/>
            </a:pPr>
            <a:r>
              <a:rPr lang="en-US" altLang="zh-CN" sz="2600" dirty="0">
                <a:solidFill>
                  <a:srgbClr val="000000"/>
                </a:solidFill>
                <a:ea typeface="SimSun" pitchFamily="2" charset="-122"/>
              </a:rPr>
              <a:t>Substances are chemically altered in the course of passage across the membrane. </a:t>
            </a:r>
          </a:p>
          <a:p>
            <a:pPr>
              <a:lnSpc>
                <a:spcPct val="105000"/>
              </a:lnSpc>
              <a:buClr>
                <a:schemeClr val="tx1"/>
              </a:buClr>
              <a:defRPr/>
            </a:pPr>
            <a:endParaRPr lang="en-US" altLang="zh-CN" sz="1100" dirty="0">
              <a:ea typeface="SimSun" pitchFamily="2" charset="-122"/>
            </a:endParaRPr>
          </a:p>
          <a:p>
            <a:pPr>
              <a:lnSpc>
                <a:spcPct val="105000"/>
              </a:lnSpc>
              <a:buClr>
                <a:schemeClr val="tx1"/>
              </a:buClr>
              <a:defRPr/>
            </a:pPr>
            <a:r>
              <a:rPr lang="en-US" altLang="zh-CN" sz="2600" dirty="0">
                <a:ea typeface="SimSun" pitchFamily="2" charset="-122"/>
              </a:rPr>
              <a:t>Since the product that appears inside the cell is </a:t>
            </a:r>
            <a:r>
              <a:rPr lang="en-US" altLang="zh-CN" sz="2600" b="1" dirty="0">
                <a:solidFill>
                  <a:srgbClr val="3333FF"/>
                </a:solidFill>
                <a:ea typeface="SimSun" pitchFamily="2" charset="-122"/>
              </a:rPr>
              <a:t>chemically different</a:t>
            </a:r>
            <a:r>
              <a:rPr lang="en-US" altLang="zh-CN" sz="2600" dirty="0">
                <a:ea typeface="SimSun" pitchFamily="2" charset="-122"/>
              </a:rPr>
              <a:t> from the external substrate</a:t>
            </a:r>
            <a:r>
              <a:rPr lang="en-US" altLang="zh-CN" sz="2600" dirty="0">
                <a:solidFill>
                  <a:srgbClr val="3333FF"/>
                </a:solidFill>
                <a:ea typeface="SimSun" pitchFamily="2" charset="-122"/>
              </a:rPr>
              <a:t>, </a:t>
            </a:r>
            <a:r>
              <a:rPr lang="en-US" altLang="zh-CN" sz="2600" b="1" dirty="0">
                <a:solidFill>
                  <a:srgbClr val="3333FF"/>
                </a:solidFill>
                <a:ea typeface="SimSun" pitchFamily="2" charset="-122"/>
              </a:rPr>
              <a:t>no actual concentration gradient</a:t>
            </a:r>
            <a:r>
              <a:rPr lang="en-US" altLang="zh-CN" sz="2600" dirty="0">
                <a:ea typeface="SimSun" pitchFamily="2" charset="-122"/>
              </a:rPr>
              <a:t> of external solute </a:t>
            </a:r>
            <a:r>
              <a:rPr lang="en-US" altLang="zh-CN" sz="2600" i="1" dirty="0">
                <a:ea typeface="SimSun" pitchFamily="2" charset="-122"/>
              </a:rPr>
              <a:t>per se </a:t>
            </a:r>
            <a:r>
              <a:rPr lang="en-US" altLang="zh-CN" sz="2600" dirty="0">
                <a:ea typeface="SimSun" pitchFamily="2" charset="-122"/>
              </a:rPr>
              <a:t>is produced. </a:t>
            </a:r>
          </a:p>
          <a:p>
            <a:pPr>
              <a:lnSpc>
                <a:spcPct val="105000"/>
              </a:lnSpc>
              <a:buClr>
                <a:schemeClr val="tx1"/>
              </a:buClr>
              <a:defRPr/>
            </a:pPr>
            <a:endParaRPr lang="en-US" altLang="zh-CN" sz="1100" dirty="0">
              <a:ea typeface="SimSun" pitchFamily="2" charset="-122"/>
            </a:endParaRPr>
          </a:p>
          <a:p>
            <a:pPr lvl="1">
              <a:lnSpc>
                <a:spcPct val="105000"/>
              </a:lnSpc>
              <a:buClr>
                <a:schemeClr val="tx1"/>
              </a:buClr>
              <a:defRPr/>
            </a:pPr>
            <a:r>
              <a:rPr lang="en-US" altLang="zh-CN" sz="2200" dirty="0">
                <a:ea typeface="SimSun" pitchFamily="2" charset="-122"/>
              </a:rPr>
              <a:t>E.g. transport of the sugars </a:t>
            </a:r>
            <a:r>
              <a:rPr lang="en-US" altLang="zh-CN" sz="2200" b="1" dirty="0">
                <a:solidFill>
                  <a:srgbClr val="3333FF"/>
                </a:solidFill>
                <a:ea typeface="SimSun" pitchFamily="2" charset="-122"/>
              </a:rPr>
              <a:t>glucose, mannose, fructose, N-</a:t>
            </a:r>
            <a:r>
              <a:rPr lang="en-US" altLang="zh-CN" sz="2200" b="1" dirty="0" err="1">
                <a:solidFill>
                  <a:srgbClr val="3333FF"/>
                </a:solidFill>
                <a:ea typeface="SimSun" pitchFamily="2" charset="-122"/>
              </a:rPr>
              <a:t>acetylglucosamine</a:t>
            </a:r>
            <a:r>
              <a:rPr lang="en-US" altLang="zh-CN" sz="2200" dirty="0">
                <a:ea typeface="SimSun" pitchFamily="2" charset="-122"/>
              </a:rPr>
              <a:t>, and </a:t>
            </a:r>
            <a:r>
              <a:rPr lang="en-US" altLang="zh-CN" sz="2200" b="1" dirty="0">
                <a:solidFill>
                  <a:srgbClr val="3333FF"/>
                </a:solidFill>
                <a:ea typeface="SimSun" pitchFamily="2" charset="-122"/>
                <a:sym typeface="Symbol"/>
              </a:rPr>
              <a:t></a:t>
            </a:r>
            <a:r>
              <a:rPr lang="en-US" altLang="zh-CN" sz="2200" b="1" dirty="0">
                <a:solidFill>
                  <a:srgbClr val="3333FF"/>
                </a:solidFill>
                <a:ea typeface="SimSun" pitchFamily="2" charset="-122"/>
              </a:rPr>
              <a:t>-</a:t>
            </a:r>
            <a:r>
              <a:rPr lang="en-US" altLang="zh-CN" sz="2200" b="1" dirty="0" err="1">
                <a:solidFill>
                  <a:srgbClr val="3333FF"/>
                </a:solidFill>
                <a:ea typeface="SimSun" pitchFamily="2" charset="-122"/>
              </a:rPr>
              <a:t>glucosides</a:t>
            </a:r>
            <a:r>
              <a:rPr lang="en-US" altLang="zh-CN" sz="2200" dirty="0">
                <a:ea typeface="SimSun" pitchFamily="2" charset="-122"/>
              </a:rPr>
              <a:t>, </a:t>
            </a:r>
            <a:r>
              <a:rPr lang="en-US" altLang="zh-CN" sz="2200" dirty="0" err="1">
                <a:ea typeface="SimSun" pitchFamily="2" charset="-122"/>
              </a:rPr>
              <a:t>phophorylated</a:t>
            </a:r>
            <a:r>
              <a:rPr lang="en-US" altLang="zh-CN" sz="2200" dirty="0">
                <a:ea typeface="SimSun" pitchFamily="2" charset="-122"/>
              </a:rPr>
              <a:t> during transport by the </a:t>
            </a:r>
            <a:r>
              <a:rPr lang="en-US" altLang="zh-CN" sz="2200" b="1" u="sng" dirty="0" err="1">
                <a:solidFill>
                  <a:srgbClr val="3333FF"/>
                </a:solidFill>
                <a:ea typeface="SimSun" pitchFamily="2" charset="-122"/>
              </a:rPr>
              <a:t>phosphotransferase</a:t>
            </a:r>
            <a:r>
              <a:rPr lang="en-US" altLang="zh-CN" sz="2200" b="1" u="sng" dirty="0">
                <a:solidFill>
                  <a:srgbClr val="3333FF"/>
                </a:solidFill>
                <a:ea typeface="SimSun" pitchFamily="2" charset="-122"/>
              </a:rPr>
              <a:t> system.</a:t>
            </a:r>
            <a:r>
              <a:rPr lang="en-US" altLang="zh-CN" sz="2200" u="sng" dirty="0">
                <a:ea typeface="SimSun" pitchFamily="2" charset="-122"/>
              </a:rPr>
              <a:t> </a:t>
            </a:r>
            <a:endParaRPr lang="en-US" sz="2200" u="sng" dirty="0"/>
          </a:p>
        </p:txBody>
      </p:sp>
      <p:sp>
        <p:nvSpPr>
          <p:cNvPr id="33795" name="Slide Number Placeholder 5"/>
          <p:cNvSpPr>
            <a:spLocks noGrp="1"/>
          </p:cNvSpPr>
          <p:nvPr>
            <p:ph type="sldNum" sz="quarter" idx="12"/>
          </p:nvPr>
        </p:nvSpPr>
        <p:spPr>
          <a:noFill/>
        </p:spPr>
        <p:txBody>
          <a:bodyPr/>
          <a:lstStyle/>
          <a:p>
            <a:fld id="{CBDCF2D0-0766-484D-B0CB-7EF8EA5E669D}" type="slidenum">
              <a:rPr lang="en-US" smtClean="0"/>
              <a:pPr/>
              <a:t>32</a:t>
            </a:fld>
            <a:endParaRPr lang="en-US"/>
          </a:p>
        </p:txBody>
      </p:sp>
    </p:spTree>
    <p:extLst>
      <p:ext uri="{BB962C8B-B14F-4D97-AF65-F5344CB8AC3E}">
        <p14:creationId xmlns:p14="http://schemas.microsoft.com/office/powerpoint/2010/main" val="304641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idx="1"/>
          </p:nvPr>
        </p:nvSpPr>
        <p:spPr>
          <a:xfrm>
            <a:off x="533400" y="1066800"/>
            <a:ext cx="8153400" cy="5059363"/>
          </a:xfrm>
        </p:spPr>
        <p:txBody>
          <a:bodyPr>
            <a:normAutofit lnSpcReduction="10000"/>
          </a:bodyPr>
          <a:lstStyle/>
          <a:p>
            <a:pPr>
              <a:lnSpc>
                <a:spcPct val="110000"/>
              </a:lnSpc>
              <a:buClr>
                <a:schemeClr val="tx1"/>
              </a:buClr>
            </a:pPr>
            <a:r>
              <a:rPr lang="en-US" altLang="zh-CN" sz="2600" b="1" i="1" dirty="0">
                <a:solidFill>
                  <a:srgbClr val="0000FF"/>
                </a:solidFill>
                <a:ea typeface="SimSun" pitchFamily="2" charset="-122"/>
              </a:rPr>
              <a:t>E. coli</a:t>
            </a:r>
            <a:r>
              <a:rPr lang="en-US" altLang="zh-CN" sz="2600" b="1" dirty="0">
                <a:solidFill>
                  <a:srgbClr val="0000FF"/>
                </a:solidFill>
                <a:ea typeface="SimSun" pitchFamily="2" charset="-122"/>
              </a:rPr>
              <a:t> </a:t>
            </a:r>
            <a:r>
              <a:rPr lang="en-US" altLang="zh-CN" sz="2600" b="1" dirty="0" err="1">
                <a:solidFill>
                  <a:srgbClr val="3333FF"/>
                </a:solidFill>
                <a:ea typeface="SimSun" pitchFamily="2" charset="-122"/>
              </a:rPr>
              <a:t>phosphotransferase</a:t>
            </a:r>
            <a:r>
              <a:rPr lang="en-US" altLang="zh-CN" sz="2600" b="1" dirty="0">
                <a:solidFill>
                  <a:srgbClr val="3333FF"/>
                </a:solidFill>
                <a:ea typeface="SimSun" pitchFamily="2" charset="-122"/>
              </a:rPr>
              <a:t> system:</a:t>
            </a:r>
            <a:r>
              <a:rPr lang="en-US" altLang="zh-CN" sz="2600" dirty="0">
                <a:ea typeface="SimSun" pitchFamily="2" charset="-122"/>
              </a:rPr>
              <a:t> composed of 24 proteins, at least </a:t>
            </a:r>
            <a:r>
              <a:rPr lang="en-US" altLang="zh-CN" sz="2600" b="1" dirty="0">
                <a:solidFill>
                  <a:srgbClr val="3333FF"/>
                </a:solidFill>
                <a:ea typeface="SimSun" pitchFamily="2" charset="-122"/>
              </a:rPr>
              <a:t>four</a:t>
            </a:r>
            <a:r>
              <a:rPr lang="en-US" altLang="zh-CN" sz="2600" b="1" dirty="0">
                <a:ea typeface="SimSun" pitchFamily="2" charset="-122"/>
              </a:rPr>
              <a:t> </a:t>
            </a:r>
            <a:r>
              <a:rPr lang="en-US" altLang="zh-CN" sz="2600" dirty="0">
                <a:ea typeface="SimSun" pitchFamily="2" charset="-122"/>
              </a:rPr>
              <a:t>are necessary to transport a given sugar. </a:t>
            </a:r>
          </a:p>
          <a:p>
            <a:pPr>
              <a:lnSpc>
                <a:spcPct val="110000"/>
              </a:lnSpc>
              <a:buClr>
                <a:schemeClr val="tx1"/>
              </a:buClr>
            </a:pPr>
            <a:endParaRPr lang="en-US" altLang="zh-CN" sz="1100" dirty="0">
              <a:ea typeface="SimSun" pitchFamily="2" charset="-122"/>
            </a:endParaRPr>
          </a:p>
          <a:p>
            <a:pPr>
              <a:lnSpc>
                <a:spcPct val="110000"/>
              </a:lnSpc>
              <a:buClr>
                <a:schemeClr val="tx1"/>
              </a:buClr>
            </a:pPr>
            <a:r>
              <a:rPr lang="en-US" altLang="zh-CN" sz="2600" dirty="0">
                <a:ea typeface="SimSun" pitchFamily="2" charset="-122"/>
              </a:rPr>
              <a:t>The proteins in the </a:t>
            </a:r>
            <a:r>
              <a:rPr lang="en-US" altLang="zh-CN" sz="2600" dirty="0" err="1">
                <a:ea typeface="SimSun" pitchFamily="2" charset="-122"/>
              </a:rPr>
              <a:t>phosphotransferase</a:t>
            </a:r>
            <a:r>
              <a:rPr lang="en-US" altLang="zh-CN" sz="2600" dirty="0">
                <a:ea typeface="SimSun" pitchFamily="2" charset="-122"/>
              </a:rPr>
              <a:t> system are themselves </a:t>
            </a:r>
            <a:r>
              <a:rPr lang="en-US" altLang="zh-CN" sz="2600" b="1" dirty="0">
                <a:solidFill>
                  <a:srgbClr val="3333FF"/>
                </a:solidFill>
                <a:ea typeface="SimSun" pitchFamily="2" charset="-122"/>
              </a:rPr>
              <a:t>alternately phosphorylated</a:t>
            </a:r>
            <a:r>
              <a:rPr lang="en-US" altLang="zh-CN" sz="2600" dirty="0">
                <a:solidFill>
                  <a:srgbClr val="3333FF"/>
                </a:solidFill>
                <a:ea typeface="SimSun" pitchFamily="2" charset="-122"/>
              </a:rPr>
              <a:t> </a:t>
            </a:r>
            <a:r>
              <a:rPr lang="en-US" altLang="zh-CN" sz="2600" b="1" dirty="0">
                <a:solidFill>
                  <a:srgbClr val="3333FF"/>
                </a:solidFill>
                <a:ea typeface="SimSun" pitchFamily="2" charset="-122"/>
              </a:rPr>
              <a:t>and</a:t>
            </a:r>
            <a:r>
              <a:rPr lang="en-US" altLang="zh-CN" sz="2600" dirty="0">
                <a:solidFill>
                  <a:srgbClr val="3333FF"/>
                </a:solidFill>
                <a:ea typeface="SimSun" pitchFamily="2" charset="-122"/>
              </a:rPr>
              <a:t> </a:t>
            </a:r>
            <a:r>
              <a:rPr lang="en-US" altLang="zh-CN" sz="2600" b="1" dirty="0">
                <a:solidFill>
                  <a:srgbClr val="3333FF"/>
                </a:solidFill>
                <a:ea typeface="SimSun" pitchFamily="2" charset="-122"/>
              </a:rPr>
              <a:t>dephosphorylated</a:t>
            </a:r>
            <a:r>
              <a:rPr lang="en-US" altLang="zh-CN" sz="2600" dirty="0">
                <a:solidFill>
                  <a:srgbClr val="3333FF"/>
                </a:solidFill>
                <a:ea typeface="SimSun" pitchFamily="2" charset="-122"/>
              </a:rPr>
              <a:t> </a:t>
            </a:r>
            <a:r>
              <a:rPr lang="en-US" altLang="zh-CN" sz="2600" dirty="0">
                <a:ea typeface="SimSun" pitchFamily="2" charset="-122"/>
              </a:rPr>
              <a:t>in a cascading fashion.</a:t>
            </a:r>
          </a:p>
          <a:p>
            <a:pPr>
              <a:lnSpc>
                <a:spcPct val="110000"/>
              </a:lnSpc>
              <a:buClr>
                <a:schemeClr val="tx1"/>
              </a:buClr>
            </a:pPr>
            <a:endParaRPr lang="en-US" altLang="zh-CN" sz="2600" dirty="0">
              <a:ea typeface="SimSun" pitchFamily="2" charset="-122"/>
            </a:endParaRPr>
          </a:p>
          <a:p>
            <a:pPr>
              <a:lnSpc>
                <a:spcPct val="110000"/>
              </a:lnSpc>
              <a:buClr>
                <a:schemeClr val="tx1"/>
              </a:buClr>
            </a:pPr>
            <a:r>
              <a:rPr lang="en-US" altLang="zh-CN" sz="2600" b="1" dirty="0">
                <a:solidFill>
                  <a:srgbClr val="3333FF"/>
                </a:solidFill>
                <a:ea typeface="SimSun" pitchFamily="2" charset="-122"/>
              </a:rPr>
              <a:t>Enzyme </a:t>
            </a:r>
            <a:r>
              <a:rPr lang="en-US" altLang="zh-CN" sz="2600" b="1" dirty="0" err="1">
                <a:solidFill>
                  <a:srgbClr val="3333FF"/>
                </a:solidFill>
                <a:ea typeface="SimSun" pitchFamily="2" charset="-122"/>
              </a:rPr>
              <a:t>IIc</a:t>
            </a:r>
            <a:r>
              <a:rPr lang="en-US" altLang="zh-CN" sz="2600" dirty="0">
                <a:ea typeface="SimSun" pitchFamily="2" charset="-122"/>
              </a:rPr>
              <a:t> (a </a:t>
            </a:r>
            <a:r>
              <a:rPr lang="en-US" altLang="zh-CN" sz="2600" dirty="0" err="1">
                <a:ea typeface="SimSun" pitchFamily="2" charset="-122"/>
              </a:rPr>
              <a:t>transmembrane</a:t>
            </a:r>
            <a:r>
              <a:rPr lang="en-US" altLang="zh-CN" sz="2600" dirty="0">
                <a:ea typeface="SimSun" pitchFamily="2" charset="-122"/>
              </a:rPr>
              <a:t> transport protein) then receives the phosphate group and phosphorylates the sugar.</a:t>
            </a:r>
            <a:endParaRPr lang="en-US" sz="2600" dirty="0"/>
          </a:p>
        </p:txBody>
      </p:sp>
      <p:sp>
        <p:nvSpPr>
          <p:cNvPr id="34819" name="Slide Number Placeholder 5"/>
          <p:cNvSpPr>
            <a:spLocks noGrp="1"/>
          </p:cNvSpPr>
          <p:nvPr>
            <p:ph type="sldNum" sz="quarter" idx="12"/>
          </p:nvPr>
        </p:nvSpPr>
        <p:spPr>
          <a:noFill/>
        </p:spPr>
        <p:txBody>
          <a:bodyPr/>
          <a:lstStyle/>
          <a:p>
            <a:fld id="{ACC8D082-12A4-4581-81D2-17707BAD17E1}" type="slidenum">
              <a:rPr lang="en-US" smtClean="0"/>
              <a:pPr/>
              <a:t>33</a:t>
            </a:fld>
            <a:endParaRPr lang="en-US"/>
          </a:p>
        </p:txBody>
      </p:sp>
      <p:sp>
        <p:nvSpPr>
          <p:cNvPr id="2" name="Rectangle 1"/>
          <p:cNvSpPr/>
          <p:nvPr/>
        </p:nvSpPr>
        <p:spPr>
          <a:xfrm>
            <a:off x="2015054" y="470227"/>
            <a:ext cx="4925643" cy="523220"/>
          </a:xfrm>
          <a:prstGeom prst="rect">
            <a:avLst/>
          </a:prstGeom>
        </p:spPr>
        <p:txBody>
          <a:bodyPr wrap="none">
            <a:spAutoFit/>
          </a:bodyPr>
          <a:lstStyle/>
          <a:p>
            <a:pPr algn="ctr">
              <a:spcBef>
                <a:spcPct val="50000"/>
              </a:spcBef>
            </a:pPr>
            <a:r>
              <a:rPr lang="en-US" sz="2800" b="1" dirty="0">
                <a:solidFill>
                  <a:srgbClr val="000000"/>
                </a:solidFill>
              </a:rPr>
              <a:t>The </a:t>
            </a:r>
            <a:r>
              <a:rPr lang="en-US" sz="2800" b="1" dirty="0" err="1">
                <a:solidFill>
                  <a:srgbClr val="000000"/>
                </a:solidFill>
              </a:rPr>
              <a:t>Phosphotransferase</a:t>
            </a:r>
            <a:r>
              <a:rPr lang="en-US" sz="2800" b="1" dirty="0">
                <a:solidFill>
                  <a:srgbClr val="000000"/>
                </a:solidFill>
              </a:rPr>
              <a:t> System</a:t>
            </a:r>
          </a:p>
        </p:txBody>
      </p:sp>
    </p:spTree>
    <p:extLst>
      <p:ext uri="{BB962C8B-B14F-4D97-AF65-F5344CB8AC3E}">
        <p14:creationId xmlns:p14="http://schemas.microsoft.com/office/powerpoint/2010/main" val="3230749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3"/>
          <p:cNvSpPr>
            <a:spLocks noGrp="1"/>
          </p:cNvSpPr>
          <p:nvPr>
            <p:ph type="sldNum" sz="quarter" idx="12"/>
          </p:nvPr>
        </p:nvSpPr>
        <p:spPr>
          <a:noFill/>
        </p:spPr>
        <p:txBody>
          <a:bodyPr/>
          <a:lstStyle/>
          <a:p>
            <a:fld id="{465269CD-93AE-45D3-82A2-426366168374}" type="slidenum">
              <a:rPr lang="en-US" smtClean="0"/>
              <a:pPr/>
              <a:t>34</a:t>
            </a:fld>
            <a:endParaRPr lang="en-US"/>
          </a:p>
        </p:txBody>
      </p:sp>
      <p:sp>
        <p:nvSpPr>
          <p:cNvPr id="27661" name="AutoShape 13"/>
          <p:cNvSpPr>
            <a:spLocks noChangeArrowheads="1"/>
          </p:cNvSpPr>
          <p:nvPr/>
        </p:nvSpPr>
        <p:spPr bwMode="auto">
          <a:xfrm>
            <a:off x="914400" y="4953000"/>
            <a:ext cx="723900" cy="649288"/>
          </a:xfrm>
          <a:prstGeom prst="hexagon">
            <a:avLst>
              <a:gd name="adj" fmla="val 27873"/>
              <a:gd name="vf" fmla="val 115470"/>
            </a:avLst>
          </a:prstGeom>
          <a:gradFill rotWithShape="1">
            <a:gsLst>
              <a:gs pos="0">
                <a:srgbClr val="FF6600"/>
              </a:gs>
              <a:gs pos="100000">
                <a:srgbClr val="FF6600">
                  <a:gamma/>
                  <a:shade val="46275"/>
                  <a:invGamma/>
                </a:srgbClr>
              </a:gs>
            </a:gsLst>
            <a:path path="rect">
              <a:fillToRect r="100000" b="100000"/>
            </a:path>
          </a:gradFill>
          <a:ln w="9525">
            <a:noFill/>
            <a:miter lim="800000"/>
            <a:headEnd/>
            <a:tailEnd/>
          </a:ln>
          <a:effectLst>
            <a:outerShdw dist="35921" dir="2700000" algn="ctr" rotWithShape="0">
              <a:srgbClr val="808080"/>
            </a:outerShdw>
          </a:effectLst>
        </p:spPr>
        <p:txBody>
          <a:bodyPr/>
          <a:lstStyle/>
          <a:p>
            <a:pPr>
              <a:defRPr/>
            </a:pPr>
            <a:endParaRPr lang="en-US"/>
          </a:p>
        </p:txBody>
      </p:sp>
      <p:sp>
        <p:nvSpPr>
          <p:cNvPr id="27666" name="Oval 18"/>
          <p:cNvSpPr>
            <a:spLocks noChangeArrowheads="1"/>
          </p:cNvSpPr>
          <p:nvPr/>
        </p:nvSpPr>
        <p:spPr bwMode="auto">
          <a:xfrm flipV="1">
            <a:off x="1066800" y="5791200"/>
            <a:ext cx="290513" cy="323850"/>
          </a:xfrm>
          <a:prstGeom prst="ellipse">
            <a:avLst/>
          </a:prstGeom>
          <a:gradFill rotWithShape="1">
            <a:gsLst>
              <a:gs pos="0">
                <a:srgbClr val="CC00FF"/>
              </a:gs>
              <a:gs pos="100000">
                <a:srgbClr val="CC00FF">
                  <a:gamma/>
                  <a:shade val="46275"/>
                  <a:invGamma/>
                </a:srgbClr>
              </a:gs>
            </a:gsLst>
            <a:path path="rect">
              <a:fillToRect r="100000" b="100000"/>
            </a:path>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sz="1200">
              <a:latin typeface="Times New Roman" pitchFamily="18" charset="0"/>
            </a:endParaRPr>
          </a:p>
          <a:p>
            <a:pPr>
              <a:defRPr/>
            </a:pPr>
            <a:endParaRPr lang="en-US">
              <a:latin typeface="Arial Rounded MT Bold" pitchFamily="34" charset="0"/>
            </a:endParaRPr>
          </a:p>
        </p:txBody>
      </p:sp>
      <p:sp>
        <p:nvSpPr>
          <p:cNvPr id="35956" name="Text Box 138"/>
          <p:cNvSpPr txBox="1">
            <a:spLocks noChangeArrowheads="1"/>
          </p:cNvSpPr>
          <p:nvPr/>
        </p:nvSpPr>
        <p:spPr bwMode="auto">
          <a:xfrm>
            <a:off x="1600200" y="5181600"/>
            <a:ext cx="1676400" cy="366713"/>
          </a:xfrm>
          <a:prstGeom prst="rect">
            <a:avLst/>
          </a:prstGeom>
          <a:noFill/>
          <a:ln w="9525">
            <a:noFill/>
            <a:miter lim="800000"/>
            <a:headEnd/>
            <a:tailEnd/>
          </a:ln>
        </p:spPr>
        <p:txBody>
          <a:bodyPr>
            <a:spAutoFit/>
          </a:bodyPr>
          <a:lstStyle/>
          <a:p>
            <a:pPr>
              <a:spcBef>
                <a:spcPct val="50000"/>
              </a:spcBef>
            </a:pPr>
            <a:r>
              <a:rPr lang="en-US" dirty="0">
                <a:latin typeface="Arial Rounded MT Bold" pitchFamily="34" charset="0"/>
              </a:rPr>
              <a:t>Glucose unit</a:t>
            </a:r>
          </a:p>
        </p:txBody>
      </p:sp>
      <p:sp>
        <p:nvSpPr>
          <p:cNvPr id="35957" name="Text Box 139"/>
          <p:cNvSpPr txBox="1">
            <a:spLocks noChangeArrowheads="1"/>
          </p:cNvSpPr>
          <p:nvPr/>
        </p:nvSpPr>
        <p:spPr bwMode="auto">
          <a:xfrm>
            <a:off x="1600200" y="5791200"/>
            <a:ext cx="2128838" cy="366713"/>
          </a:xfrm>
          <a:prstGeom prst="rect">
            <a:avLst/>
          </a:prstGeom>
          <a:noFill/>
          <a:ln w="9525">
            <a:noFill/>
            <a:miter lim="800000"/>
            <a:headEnd/>
            <a:tailEnd/>
          </a:ln>
        </p:spPr>
        <p:txBody>
          <a:bodyPr>
            <a:spAutoFit/>
          </a:bodyPr>
          <a:lstStyle/>
          <a:p>
            <a:pPr>
              <a:spcBef>
                <a:spcPct val="50000"/>
              </a:spcBef>
            </a:pPr>
            <a:r>
              <a:rPr lang="en-US" dirty="0">
                <a:latin typeface="Arial Rounded MT Bold" pitchFamily="34" charset="0"/>
              </a:rPr>
              <a:t>Phosphate group</a:t>
            </a:r>
          </a:p>
        </p:txBody>
      </p:sp>
      <p:grpSp>
        <p:nvGrpSpPr>
          <p:cNvPr id="2" name="Group 1"/>
          <p:cNvGrpSpPr/>
          <p:nvPr/>
        </p:nvGrpSpPr>
        <p:grpSpPr>
          <a:xfrm>
            <a:off x="457200" y="1066800"/>
            <a:ext cx="8442325" cy="3751263"/>
            <a:chOff x="457200" y="1066800"/>
            <a:chExt cx="8442325" cy="3751263"/>
          </a:xfrm>
        </p:grpSpPr>
        <p:sp>
          <p:nvSpPr>
            <p:cNvPr id="35844" name="Rectangle 26"/>
            <p:cNvSpPr>
              <a:spLocks noChangeArrowheads="1"/>
            </p:cNvSpPr>
            <p:nvPr/>
          </p:nvSpPr>
          <p:spPr bwMode="auto">
            <a:xfrm rot="-5400000">
              <a:off x="5509419" y="2080419"/>
              <a:ext cx="1939925" cy="1512887"/>
            </a:xfrm>
            <a:prstGeom prst="rect">
              <a:avLst/>
            </a:prstGeom>
            <a:solidFill>
              <a:srgbClr val="CCFFFF"/>
            </a:solidFill>
            <a:ln w="9525" algn="ctr">
              <a:noFill/>
              <a:miter lim="800000"/>
              <a:headEnd/>
              <a:tailEnd/>
            </a:ln>
          </p:spPr>
          <p:txBody>
            <a:bodyPr/>
            <a:lstStyle/>
            <a:p>
              <a:endParaRPr lang="en-US"/>
            </a:p>
          </p:txBody>
        </p:sp>
        <p:sp>
          <p:nvSpPr>
            <p:cNvPr id="35845" name="Line 4"/>
            <p:cNvSpPr>
              <a:spLocks noChangeShapeType="1"/>
            </p:cNvSpPr>
            <p:nvPr/>
          </p:nvSpPr>
          <p:spPr bwMode="auto">
            <a:xfrm>
              <a:off x="6110288" y="1066800"/>
              <a:ext cx="0" cy="0"/>
            </a:xfrm>
            <a:prstGeom prst="line">
              <a:avLst/>
            </a:prstGeom>
            <a:noFill/>
            <a:ln w="9525">
              <a:solidFill>
                <a:srgbClr val="000000"/>
              </a:solidFill>
              <a:round/>
              <a:headEnd/>
              <a:tailEnd/>
            </a:ln>
          </p:spPr>
          <p:txBody>
            <a:bodyPr/>
            <a:lstStyle/>
            <a:p>
              <a:endParaRPr lang="en-US"/>
            </a:p>
          </p:txBody>
        </p:sp>
        <p:sp>
          <p:nvSpPr>
            <p:cNvPr id="27653" name="Oval 5"/>
            <p:cNvSpPr>
              <a:spLocks noChangeArrowheads="1"/>
            </p:cNvSpPr>
            <p:nvPr/>
          </p:nvSpPr>
          <p:spPr bwMode="auto">
            <a:xfrm>
              <a:off x="4419600" y="2438400"/>
              <a:ext cx="1160463" cy="649288"/>
            </a:xfrm>
            <a:prstGeom prst="ellipse">
              <a:avLst/>
            </a:prstGeom>
            <a:gradFill rotWithShape="1">
              <a:gsLst>
                <a:gs pos="0">
                  <a:srgbClr val="CCFFFF">
                    <a:gamma/>
                    <a:shade val="46275"/>
                    <a:invGamma/>
                  </a:srgbClr>
                </a:gs>
                <a:gs pos="50000">
                  <a:srgbClr val="CCFFFF"/>
                </a:gs>
                <a:gs pos="100000">
                  <a:srgbClr val="CCFFFF">
                    <a:gamma/>
                    <a:shade val="46275"/>
                    <a:invGamma/>
                  </a:srgbClr>
                </a:gs>
              </a:gsLst>
              <a:lin ang="0" scaled="1"/>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r>
                <a:rPr lang="en-US" altLang="zh-CN" sz="1600" b="1" dirty="0" err="1">
                  <a:latin typeface="Century Gothic" pitchFamily="34" charset="0"/>
                  <a:ea typeface="SimSun" pitchFamily="2" charset="-122"/>
                </a:rPr>
                <a:t>Enz</a:t>
              </a:r>
              <a:r>
                <a:rPr lang="en-US" altLang="zh-CN" sz="1600" b="1" dirty="0">
                  <a:latin typeface="Century Gothic" pitchFamily="34" charset="0"/>
                  <a:ea typeface="SimSun" pitchFamily="2" charset="-122"/>
                </a:rPr>
                <a:t> </a:t>
              </a:r>
              <a:r>
                <a:rPr lang="en-US" altLang="zh-CN" sz="1600" b="1" dirty="0" err="1">
                  <a:latin typeface="Century Gothic" pitchFamily="34" charset="0"/>
                  <a:ea typeface="SimSun" pitchFamily="2" charset="-122"/>
                </a:rPr>
                <a:t>IIb</a:t>
              </a:r>
              <a:endParaRPr lang="en-US" sz="1600" b="1" dirty="0">
                <a:latin typeface="Century Gothic" pitchFamily="34" charset="0"/>
              </a:endParaRPr>
            </a:p>
          </p:txBody>
        </p:sp>
        <p:sp>
          <p:nvSpPr>
            <p:cNvPr id="27654" name="Oval 6"/>
            <p:cNvSpPr>
              <a:spLocks noChangeArrowheads="1"/>
            </p:cNvSpPr>
            <p:nvPr/>
          </p:nvSpPr>
          <p:spPr bwMode="auto">
            <a:xfrm>
              <a:off x="3352800" y="2209800"/>
              <a:ext cx="1090613" cy="811213"/>
            </a:xfrm>
            <a:prstGeom prst="ellipse">
              <a:avLst/>
            </a:prstGeom>
            <a:gradFill rotWithShape="1">
              <a:gsLst>
                <a:gs pos="0">
                  <a:srgbClr val="00FFFF">
                    <a:gamma/>
                    <a:shade val="46275"/>
                    <a:invGamma/>
                  </a:srgbClr>
                </a:gs>
                <a:gs pos="50000">
                  <a:srgbClr val="00FFFF"/>
                </a:gs>
                <a:gs pos="100000">
                  <a:srgbClr val="00FFFF">
                    <a:gamma/>
                    <a:shade val="46275"/>
                    <a:invGamma/>
                  </a:srgbClr>
                </a:gs>
              </a:gsLst>
              <a:lin ang="0" scaled="1"/>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endParaRPr lang="en-US" dirty="0"/>
            </a:p>
          </p:txBody>
        </p:sp>
        <p:sp>
          <p:nvSpPr>
            <p:cNvPr id="27655" name="Oval 7"/>
            <p:cNvSpPr>
              <a:spLocks noChangeArrowheads="1"/>
            </p:cNvSpPr>
            <p:nvPr/>
          </p:nvSpPr>
          <p:spPr bwMode="auto">
            <a:xfrm>
              <a:off x="2232025" y="2514600"/>
              <a:ext cx="1158875" cy="974725"/>
            </a:xfrm>
            <a:prstGeom prst="ellipse">
              <a:avLst/>
            </a:prstGeom>
            <a:gradFill rotWithShape="1">
              <a:gsLst>
                <a:gs pos="0">
                  <a:srgbClr val="FFFF99">
                    <a:gamma/>
                    <a:shade val="46275"/>
                    <a:invGamma/>
                  </a:srgbClr>
                </a:gs>
                <a:gs pos="50000">
                  <a:srgbClr val="FFFF99"/>
                </a:gs>
                <a:gs pos="100000">
                  <a:srgbClr val="FFFF99">
                    <a:gamma/>
                    <a:shade val="46275"/>
                    <a:invGamma/>
                  </a:srgbClr>
                </a:gs>
              </a:gsLst>
              <a:lin ang="0" scaled="1"/>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a:p>
          </p:txBody>
        </p:sp>
        <p:sp>
          <p:nvSpPr>
            <p:cNvPr id="27656" name="Oval 8"/>
            <p:cNvSpPr>
              <a:spLocks noChangeArrowheads="1"/>
            </p:cNvSpPr>
            <p:nvPr/>
          </p:nvSpPr>
          <p:spPr bwMode="auto">
            <a:xfrm>
              <a:off x="1506538" y="2030413"/>
              <a:ext cx="725487" cy="1600200"/>
            </a:xfrm>
            <a:prstGeom prst="ellipse">
              <a:avLst/>
            </a:prstGeom>
            <a:gradFill rotWithShape="1">
              <a:gsLst>
                <a:gs pos="0">
                  <a:srgbClr val="99CC00">
                    <a:gamma/>
                    <a:shade val="46275"/>
                    <a:invGamma/>
                  </a:srgbClr>
                </a:gs>
                <a:gs pos="50000">
                  <a:srgbClr val="99CC00"/>
                </a:gs>
                <a:gs pos="100000">
                  <a:srgbClr val="99CC00">
                    <a:gamma/>
                    <a:shade val="46275"/>
                    <a:invGamma/>
                  </a:srgbClr>
                </a:gs>
              </a:gsLst>
              <a:lin ang="0" scaled="1"/>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a:p>
          </p:txBody>
        </p:sp>
        <p:sp>
          <p:nvSpPr>
            <p:cNvPr id="27657" name="AutoShape 9"/>
            <p:cNvSpPr>
              <a:spLocks noChangeArrowheads="1"/>
            </p:cNvSpPr>
            <p:nvPr/>
          </p:nvSpPr>
          <p:spPr bwMode="auto">
            <a:xfrm rot="-1877158">
              <a:off x="1271588" y="2051050"/>
              <a:ext cx="609600" cy="2133600"/>
            </a:xfrm>
            <a:prstGeom prst="curvedLeftArrow">
              <a:avLst>
                <a:gd name="adj1" fmla="val 70000"/>
                <a:gd name="adj2" fmla="val 140000"/>
                <a:gd name="adj3" fmla="val 33333"/>
              </a:avLst>
            </a:prstGeom>
            <a:solidFill>
              <a:srgbClr val="FF66FF"/>
            </a:solidFill>
            <a:ln w="9525">
              <a:noFill/>
              <a:miter lim="800000"/>
              <a:headEnd/>
              <a:tailEnd/>
            </a:ln>
          </p:spPr>
          <p:txBody>
            <a:bodyPr/>
            <a:lstStyle/>
            <a:p>
              <a:endParaRPr lang="en-US"/>
            </a:p>
          </p:txBody>
        </p:sp>
        <p:sp>
          <p:nvSpPr>
            <p:cNvPr id="35851" name="AutoShape 10"/>
            <p:cNvSpPr>
              <a:spLocks noChangeArrowheads="1"/>
            </p:cNvSpPr>
            <p:nvPr/>
          </p:nvSpPr>
          <p:spPr bwMode="auto">
            <a:xfrm>
              <a:off x="2085975" y="3200400"/>
              <a:ext cx="1160463" cy="487363"/>
            </a:xfrm>
            <a:prstGeom prst="curvedDownArrow">
              <a:avLst>
                <a:gd name="adj1" fmla="val 47622"/>
                <a:gd name="adj2" fmla="val 95244"/>
                <a:gd name="adj3" fmla="val 33333"/>
              </a:avLst>
            </a:prstGeom>
            <a:solidFill>
              <a:srgbClr val="FF00FF"/>
            </a:solidFill>
            <a:ln w="9525">
              <a:noFill/>
              <a:miter lim="800000"/>
              <a:headEnd/>
              <a:tailEnd/>
            </a:ln>
          </p:spPr>
          <p:txBody>
            <a:bodyPr/>
            <a:lstStyle/>
            <a:p>
              <a:endParaRPr lang="en-US"/>
            </a:p>
          </p:txBody>
        </p:sp>
        <p:sp>
          <p:nvSpPr>
            <p:cNvPr id="35852" name="AutoShape 11"/>
            <p:cNvSpPr>
              <a:spLocks noChangeArrowheads="1"/>
            </p:cNvSpPr>
            <p:nvPr/>
          </p:nvSpPr>
          <p:spPr bwMode="auto">
            <a:xfrm>
              <a:off x="3246438" y="3040063"/>
              <a:ext cx="1158875" cy="487362"/>
            </a:xfrm>
            <a:prstGeom prst="curvedDownArrow">
              <a:avLst>
                <a:gd name="adj1" fmla="val 47557"/>
                <a:gd name="adj2" fmla="val 95114"/>
                <a:gd name="adj3" fmla="val 33333"/>
              </a:avLst>
            </a:prstGeom>
            <a:solidFill>
              <a:srgbClr val="FF00FF"/>
            </a:solidFill>
            <a:ln w="9525">
              <a:noFill/>
              <a:miter lim="800000"/>
              <a:headEnd/>
              <a:tailEnd/>
            </a:ln>
          </p:spPr>
          <p:txBody>
            <a:bodyPr/>
            <a:lstStyle/>
            <a:p>
              <a:endParaRPr lang="en-US"/>
            </a:p>
          </p:txBody>
        </p:sp>
        <p:sp>
          <p:nvSpPr>
            <p:cNvPr id="35853" name="AutoShape 12"/>
            <p:cNvSpPr>
              <a:spLocks noChangeArrowheads="1"/>
            </p:cNvSpPr>
            <p:nvPr/>
          </p:nvSpPr>
          <p:spPr bwMode="auto">
            <a:xfrm>
              <a:off x="4260850" y="3040063"/>
              <a:ext cx="1160463" cy="487362"/>
            </a:xfrm>
            <a:prstGeom prst="curvedDownArrow">
              <a:avLst>
                <a:gd name="adj1" fmla="val 47622"/>
                <a:gd name="adj2" fmla="val 95244"/>
                <a:gd name="adj3" fmla="val 33333"/>
              </a:avLst>
            </a:prstGeom>
            <a:solidFill>
              <a:srgbClr val="FF00FF"/>
            </a:solidFill>
            <a:ln w="9525">
              <a:solidFill>
                <a:srgbClr val="FF00FF"/>
              </a:solidFill>
              <a:miter lim="800000"/>
              <a:headEnd/>
              <a:tailEnd/>
            </a:ln>
          </p:spPr>
          <p:txBody>
            <a:bodyPr/>
            <a:lstStyle/>
            <a:p>
              <a:endParaRPr lang="en-US"/>
            </a:p>
          </p:txBody>
        </p:sp>
        <p:sp>
          <p:nvSpPr>
            <p:cNvPr id="35855" name="Text Box 15"/>
            <p:cNvSpPr txBox="1">
              <a:spLocks noChangeArrowheads="1"/>
            </p:cNvSpPr>
            <p:nvPr/>
          </p:nvSpPr>
          <p:spPr bwMode="auto">
            <a:xfrm>
              <a:off x="1600200" y="2362200"/>
              <a:ext cx="869950" cy="487363"/>
            </a:xfrm>
            <a:prstGeom prst="rect">
              <a:avLst/>
            </a:prstGeom>
            <a:noFill/>
            <a:ln w="9525">
              <a:noFill/>
              <a:miter lim="800000"/>
              <a:headEnd/>
              <a:tailEnd/>
            </a:ln>
          </p:spPr>
          <p:txBody>
            <a:bodyPr/>
            <a:lstStyle/>
            <a:p>
              <a:r>
                <a:rPr lang="en-US" altLang="zh-CN" sz="1600" b="1">
                  <a:latin typeface="Century Gothic" pitchFamily="34" charset="0"/>
                  <a:ea typeface="SimSun" pitchFamily="2" charset="-122"/>
                </a:rPr>
                <a:t>Enz I</a:t>
              </a:r>
              <a:endParaRPr lang="en-US" sz="1600" b="1">
                <a:latin typeface="Century Gothic" pitchFamily="34" charset="0"/>
              </a:endParaRPr>
            </a:p>
          </p:txBody>
        </p:sp>
        <p:sp>
          <p:nvSpPr>
            <p:cNvPr id="35856" name="Text Box 16"/>
            <p:cNvSpPr txBox="1">
              <a:spLocks noChangeArrowheads="1"/>
            </p:cNvSpPr>
            <p:nvPr/>
          </p:nvSpPr>
          <p:spPr bwMode="auto">
            <a:xfrm>
              <a:off x="2520950" y="2676525"/>
              <a:ext cx="579438" cy="487363"/>
            </a:xfrm>
            <a:prstGeom prst="rect">
              <a:avLst/>
            </a:prstGeom>
            <a:noFill/>
            <a:ln w="9525">
              <a:noFill/>
              <a:miter lim="800000"/>
              <a:headEnd/>
              <a:tailEnd/>
            </a:ln>
          </p:spPr>
          <p:txBody>
            <a:bodyPr/>
            <a:lstStyle/>
            <a:p>
              <a:r>
                <a:rPr lang="en-US" altLang="zh-CN" b="1">
                  <a:latin typeface="Century Gothic" pitchFamily="34" charset="0"/>
                  <a:ea typeface="SimSun" pitchFamily="2" charset="-122"/>
                </a:rPr>
                <a:t>Hpr</a:t>
              </a:r>
              <a:endParaRPr lang="en-US" b="1">
                <a:latin typeface="Century Gothic" pitchFamily="34" charset="0"/>
              </a:endParaRPr>
            </a:p>
          </p:txBody>
        </p:sp>
        <p:sp>
          <p:nvSpPr>
            <p:cNvPr id="35857" name="Text Box 17"/>
            <p:cNvSpPr txBox="1">
              <a:spLocks noChangeArrowheads="1"/>
            </p:cNvSpPr>
            <p:nvPr/>
          </p:nvSpPr>
          <p:spPr bwMode="auto">
            <a:xfrm>
              <a:off x="3429000" y="2362200"/>
              <a:ext cx="990600" cy="381000"/>
            </a:xfrm>
            <a:prstGeom prst="rect">
              <a:avLst/>
            </a:prstGeom>
            <a:noFill/>
            <a:ln w="9525">
              <a:noFill/>
              <a:miter lim="800000"/>
              <a:headEnd/>
              <a:tailEnd/>
            </a:ln>
          </p:spPr>
          <p:txBody>
            <a:bodyPr/>
            <a:lstStyle/>
            <a:p>
              <a:r>
                <a:rPr lang="en-US" sz="1600" b="1">
                  <a:latin typeface="Century Gothic" pitchFamily="34" charset="0"/>
                </a:rPr>
                <a:t>Enz IIa</a:t>
              </a:r>
            </a:p>
            <a:p>
              <a:endParaRPr lang="en-US" sz="1600" b="1">
                <a:latin typeface="Century Gothic" pitchFamily="34" charset="0"/>
              </a:endParaRPr>
            </a:p>
            <a:p>
              <a:endParaRPr lang="en-US" sz="1600" b="1">
                <a:latin typeface="Century Gothic" pitchFamily="34" charset="0"/>
              </a:endParaRPr>
            </a:p>
            <a:p>
              <a:endParaRPr lang="en-US" sz="1600" b="1">
                <a:latin typeface="Century Gothic" pitchFamily="34" charset="0"/>
              </a:endParaRPr>
            </a:p>
          </p:txBody>
        </p:sp>
        <p:sp>
          <p:nvSpPr>
            <p:cNvPr id="27669" name="Text Box 21"/>
            <p:cNvSpPr txBox="1">
              <a:spLocks noChangeArrowheads="1"/>
            </p:cNvSpPr>
            <p:nvPr/>
          </p:nvSpPr>
          <p:spPr bwMode="auto">
            <a:xfrm>
              <a:off x="457200" y="1893888"/>
              <a:ext cx="609600" cy="487362"/>
            </a:xfrm>
            <a:prstGeom prst="rect">
              <a:avLst/>
            </a:prstGeom>
            <a:solidFill>
              <a:srgbClr val="0000FF"/>
            </a:solidFill>
            <a:ln w="9525">
              <a:noFill/>
              <a:miter lim="800000"/>
              <a:headEnd/>
              <a:tailEnd/>
            </a:ln>
          </p:spPr>
          <p:txBody>
            <a:bodyPr anchor="ctr"/>
            <a:lstStyle/>
            <a:p>
              <a:pPr algn="ctr"/>
              <a:r>
                <a:rPr lang="en-US" altLang="zh-CN" sz="1200" b="1">
                  <a:solidFill>
                    <a:srgbClr val="FFFFFF"/>
                  </a:solidFill>
                  <a:latin typeface="Century Gothic" pitchFamily="34" charset="0"/>
                  <a:ea typeface="SimSun" pitchFamily="2" charset="-122"/>
                </a:rPr>
                <a:t>PEP</a:t>
              </a:r>
              <a:endParaRPr lang="en-US">
                <a:latin typeface="Century Gothic" pitchFamily="34" charset="0"/>
              </a:endParaRPr>
            </a:p>
          </p:txBody>
        </p:sp>
        <p:sp>
          <p:nvSpPr>
            <p:cNvPr id="35862" name="Text Box 23"/>
            <p:cNvSpPr txBox="1">
              <a:spLocks noChangeArrowheads="1"/>
            </p:cNvSpPr>
            <p:nvPr/>
          </p:nvSpPr>
          <p:spPr bwMode="auto">
            <a:xfrm>
              <a:off x="2057400" y="4114800"/>
              <a:ext cx="1090613" cy="650875"/>
            </a:xfrm>
            <a:prstGeom prst="rect">
              <a:avLst/>
            </a:prstGeom>
            <a:solidFill>
              <a:srgbClr val="FFFFFF"/>
            </a:solidFill>
            <a:ln w="9525">
              <a:solidFill>
                <a:srgbClr val="FFFFFF"/>
              </a:solidFill>
              <a:miter lim="800000"/>
              <a:headEnd/>
              <a:tailEnd/>
            </a:ln>
          </p:spPr>
          <p:txBody>
            <a:bodyPr/>
            <a:lstStyle/>
            <a:p>
              <a:r>
                <a:rPr lang="en-US" altLang="zh-CN" sz="1200">
                  <a:latin typeface="Century Gothic" pitchFamily="34" charset="0"/>
                  <a:ea typeface="SimSun" pitchFamily="2" charset="-122"/>
                </a:rPr>
                <a:t>Phosphate</a:t>
              </a:r>
              <a:endParaRPr lang="en-US" sz="1200">
                <a:latin typeface="Century Gothic" pitchFamily="34" charset="0"/>
              </a:endParaRPr>
            </a:p>
          </p:txBody>
        </p:sp>
        <p:sp>
          <p:nvSpPr>
            <p:cNvPr id="27672" name="AutoShape 24"/>
            <p:cNvSpPr>
              <a:spLocks noChangeArrowheads="1"/>
            </p:cNvSpPr>
            <p:nvPr/>
          </p:nvSpPr>
          <p:spPr bwMode="auto">
            <a:xfrm>
              <a:off x="7848600" y="3048000"/>
              <a:ext cx="723900" cy="649288"/>
            </a:xfrm>
            <a:prstGeom prst="hexagon">
              <a:avLst>
                <a:gd name="adj" fmla="val 27873"/>
                <a:gd name="vf" fmla="val 115470"/>
              </a:avLst>
            </a:prstGeom>
            <a:gradFill rotWithShape="1">
              <a:gsLst>
                <a:gs pos="0">
                  <a:srgbClr val="FF6600"/>
                </a:gs>
                <a:gs pos="100000">
                  <a:srgbClr val="FF6600">
                    <a:gamma/>
                    <a:shade val="46275"/>
                    <a:invGamma/>
                  </a:srgbClr>
                </a:gs>
              </a:gsLst>
              <a:path path="rect">
                <a:fillToRect r="100000" b="100000"/>
              </a:path>
            </a:gradFill>
            <a:ln w="9525">
              <a:noFill/>
              <a:miter lim="800000"/>
              <a:headEnd/>
              <a:tailEnd/>
            </a:ln>
            <a:effectLst>
              <a:outerShdw dist="35921" dir="2700000" algn="ctr" rotWithShape="0">
                <a:srgbClr val="808080"/>
              </a:outerShdw>
            </a:effectLst>
          </p:spPr>
          <p:txBody>
            <a:bodyPr/>
            <a:lstStyle/>
            <a:p>
              <a:pPr>
                <a:defRPr/>
              </a:pPr>
              <a:endParaRPr lang="en-US"/>
            </a:p>
          </p:txBody>
        </p:sp>
        <p:sp>
          <p:nvSpPr>
            <p:cNvPr id="35864" name="Freeform 27"/>
            <p:cNvSpPr>
              <a:spLocks/>
            </p:cNvSpPr>
            <p:nvPr/>
          </p:nvSpPr>
          <p:spPr bwMode="auto">
            <a:xfrm rot="-5400000">
              <a:off x="6008688" y="3349625"/>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65" name="Oval 28"/>
            <p:cNvSpPr>
              <a:spLocks noChangeArrowheads="1"/>
            </p:cNvSpPr>
            <p:nvPr/>
          </p:nvSpPr>
          <p:spPr bwMode="auto">
            <a:xfrm rot="-5400000">
              <a:off x="5507038" y="2879725"/>
              <a:ext cx="115887" cy="93663"/>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grpSp>
          <p:nvGrpSpPr>
            <p:cNvPr id="35866" name="Group 29"/>
            <p:cNvGrpSpPr>
              <a:grpSpLocks/>
            </p:cNvGrpSpPr>
            <p:nvPr/>
          </p:nvGrpSpPr>
          <p:grpSpPr bwMode="auto">
            <a:xfrm>
              <a:off x="5526088" y="3644900"/>
              <a:ext cx="174625" cy="114300"/>
              <a:chOff x="7620" y="4995"/>
              <a:chExt cx="219" cy="128"/>
            </a:xfrm>
          </p:grpSpPr>
          <p:sp>
            <p:nvSpPr>
              <p:cNvPr id="35982" name="Oval 30"/>
              <p:cNvSpPr>
                <a:spLocks noChangeArrowheads="1"/>
              </p:cNvSpPr>
              <p:nvPr/>
            </p:nvSpPr>
            <p:spPr bwMode="auto">
              <a:xfrm rot="-5400000">
                <a:off x="7615" y="5000"/>
                <a:ext cx="128" cy="11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83" name="Line 31"/>
              <p:cNvSpPr>
                <a:spLocks noChangeShapeType="1"/>
              </p:cNvSpPr>
              <p:nvPr/>
            </p:nvSpPr>
            <p:spPr bwMode="auto">
              <a:xfrm rot="-5400000">
                <a:off x="7781" y="4986"/>
                <a:ext cx="0" cy="117"/>
              </a:xfrm>
              <a:prstGeom prst="line">
                <a:avLst/>
              </a:prstGeom>
              <a:noFill/>
              <a:ln w="9525">
                <a:solidFill>
                  <a:srgbClr val="000000"/>
                </a:solidFill>
                <a:round/>
                <a:headEnd/>
                <a:tailEnd/>
              </a:ln>
            </p:spPr>
            <p:txBody>
              <a:bodyPr/>
              <a:lstStyle/>
              <a:p>
                <a:endParaRPr lang="en-US"/>
              </a:p>
            </p:txBody>
          </p:sp>
        </p:grpSp>
        <p:sp>
          <p:nvSpPr>
            <p:cNvPr id="35867" name="Line 32"/>
            <p:cNvSpPr>
              <a:spLocks noChangeShapeType="1"/>
            </p:cNvSpPr>
            <p:nvPr/>
          </p:nvSpPr>
          <p:spPr bwMode="auto">
            <a:xfrm rot="-5400000">
              <a:off x="7519988" y="2708275"/>
              <a:ext cx="0" cy="95250"/>
            </a:xfrm>
            <a:prstGeom prst="line">
              <a:avLst/>
            </a:prstGeom>
            <a:noFill/>
            <a:ln w="9525">
              <a:solidFill>
                <a:srgbClr val="000000"/>
              </a:solidFill>
              <a:round/>
              <a:headEnd/>
              <a:tailEnd/>
            </a:ln>
          </p:spPr>
          <p:txBody>
            <a:bodyPr/>
            <a:lstStyle/>
            <a:p>
              <a:endParaRPr lang="en-US"/>
            </a:p>
          </p:txBody>
        </p:sp>
        <p:sp>
          <p:nvSpPr>
            <p:cNvPr id="35868" name="Line 33"/>
            <p:cNvSpPr>
              <a:spLocks noChangeShapeType="1"/>
            </p:cNvSpPr>
            <p:nvPr/>
          </p:nvSpPr>
          <p:spPr bwMode="auto">
            <a:xfrm rot="-5400000">
              <a:off x="6130925" y="3159125"/>
              <a:ext cx="0" cy="95250"/>
            </a:xfrm>
            <a:prstGeom prst="line">
              <a:avLst/>
            </a:prstGeom>
            <a:noFill/>
            <a:ln w="9525">
              <a:solidFill>
                <a:srgbClr val="000000"/>
              </a:solidFill>
              <a:round/>
              <a:headEnd/>
              <a:tailEnd/>
            </a:ln>
          </p:spPr>
          <p:txBody>
            <a:bodyPr/>
            <a:lstStyle/>
            <a:p>
              <a:endParaRPr lang="en-US"/>
            </a:p>
          </p:txBody>
        </p:sp>
        <p:sp>
          <p:nvSpPr>
            <p:cNvPr id="35869" name="Line 34"/>
            <p:cNvSpPr>
              <a:spLocks noChangeShapeType="1"/>
            </p:cNvSpPr>
            <p:nvPr/>
          </p:nvSpPr>
          <p:spPr bwMode="auto">
            <a:xfrm rot="-5400000">
              <a:off x="6130925" y="2940050"/>
              <a:ext cx="0" cy="95250"/>
            </a:xfrm>
            <a:prstGeom prst="line">
              <a:avLst/>
            </a:prstGeom>
            <a:noFill/>
            <a:ln w="9525">
              <a:solidFill>
                <a:srgbClr val="000000"/>
              </a:solidFill>
              <a:round/>
              <a:headEnd/>
              <a:tailEnd/>
            </a:ln>
          </p:spPr>
          <p:txBody>
            <a:bodyPr/>
            <a:lstStyle/>
            <a:p>
              <a:endParaRPr lang="en-US"/>
            </a:p>
          </p:txBody>
        </p:sp>
        <p:grpSp>
          <p:nvGrpSpPr>
            <p:cNvPr id="35870" name="Group 35"/>
            <p:cNvGrpSpPr>
              <a:grpSpLocks/>
            </p:cNvGrpSpPr>
            <p:nvPr/>
          </p:nvGrpSpPr>
          <p:grpSpPr bwMode="auto">
            <a:xfrm>
              <a:off x="7570788" y="2922588"/>
              <a:ext cx="95250" cy="573087"/>
              <a:chOff x="10764" y="3897"/>
              <a:chExt cx="117" cy="634"/>
            </a:xfrm>
          </p:grpSpPr>
          <p:sp>
            <p:nvSpPr>
              <p:cNvPr id="35979" name="Oval 36"/>
              <p:cNvSpPr>
                <a:spLocks noChangeArrowheads="1"/>
              </p:cNvSpPr>
              <p:nvPr/>
            </p:nvSpPr>
            <p:spPr bwMode="auto">
              <a:xfrm rot="5400000">
                <a:off x="10759" y="3902"/>
                <a:ext cx="127" cy="11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80" name="Oval 37"/>
              <p:cNvSpPr>
                <a:spLocks noChangeArrowheads="1"/>
              </p:cNvSpPr>
              <p:nvPr/>
            </p:nvSpPr>
            <p:spPr bwMode="auto">
              <a:xfrm rot="5400000">
                <a:off x="10760" y="4155"/>
                <a:ext cx="126" cy="11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81" name="Oval 38"/>
              <p:cNvSpPr>
                <a:spLocks noChangeArrowheads="1"/>
              </p:cNvSpPr>
              <p:nvPr/>
            </p:nvSpPr>
            <p:spPr bwMode="auto">
              <a:xfrm rot="5400000">
                <a:off x="10760" y="4409"/>
                <a:ext cx="126" cy="11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grpSp>
        <p:sp>
          <p:nvSpPr>
            <p:cNvPr id="35871" name="Oval 39"/>
            <p:cNvSpPr>
              <a:spLocks noChangeArrowheads="1"/>
            </p:cNvSpPr>
            <p:nvPr/>
          </p:nvSpPr>
          <p:spPr bwMode="auto">
            <a:xfrm>
              <a:off x="5699125" y="2006600"/>
              <a:ext cx="144463" cy="163513"/>
            </a:xfrm>
            <a:prstGeom prst="ellipse">
              <a:avLst/>
            </a:prstGeom>
            <a:solidFill>
              <a:srgbClr val="FFFFFF"/>
            </a:solidFill>
            <a:ln w="9525">
              <a:solidFill>
                <a:srgbClr val="000000"/>
              </a:solidFill>
              <a:round/>
              <a:headEnd/>
              <a:tailEnd/>
            </a:ln>
          </p:spPr>
          <p:txBody>
            <a:bodyPr/>
            <a:lstStyle/>
            <a:p>
              <a:endParaRPr lang="en-US"/>
            </a:p>
          </p:txBody>
        </p:sp>
        <p:sp>
          <p:nvSpPr>
            <p:cNvPr id="35872" name="Oval 40"/>
            <p:cNvSpPr>
              <a:spLocks noChangeArrowheads="1"/>
            </p:cNvSpPr>
            <p:nvPr/>
          </p:nvSpPr>
          <p:spPr bwMode="auto">
            <a:xfrm>
              <a:off x="5699125" y="2170113"/>
              <a:ext cx="144463" cy="161925"/>
            </a:xfrm>
            <a:prstGeom prst="ellipse">
              <a:avLst/>
            </a:prstGeom>
            <a:solidFill>
              <a:srgbClr val="FFFFFF"/>
            </a:solidFill>
            <a:ln w="9525">
              <a:solidFill>
                <a:srgbClr val="000000"/>
              </a:solidFill>
              <a:round/>
              <a:headEnd/>
              <a:tailEnd/>
            </a:ln>
          </p:spPr>
          <p:txBody>
            <a:bodyPr/>
            <a:lstStyle/>
            <a:p>
              <a:endParaRPr lang="en-US"/>
            </a:p>
          </p:txBody>
        </p:sp>
        <p:sp>
          <p:nvSpPr>
            <p:cNvPr id="35873" name="Oval 41"/>
            <p:cNvSpPr>
              <a:spLocks noChangeArrowheads="1"/>
            </p:cNvSpPr>
            <p:nvPr/>
          </p:nvSpPr>
          <p:spPr bwMode="auto">
            <a:xfrm>
              <a:off x="5699125" y="2330450"/>
              <a:ext cx="144463" cy="161925"/>
            </a:xfrm>
            <a:prstGeom prst="ellipse">
              <a:avLst/>
            </a:prstGeom>
            <a:solidFill>
              <a:srgbClr val="FFFFFF"/>
            </a:solidFill>
            <a:ln w="9525">
              <a:solidFill>
                <a:srgbClr val="000000"/>
              </a:solidFill>
              <a:round/>
              <a:headEnd/>
              <a:tailEnd/>
            </a:ln>
          </p:spPr>
          <p:txBody>
            <a:bodyPr/>
            <a:lstStyle/>
            <a:p>
              <a:endParaRPr lang="en-US"/>
            </a:p>
          </p:txBody>
        </p:sp>
        <p:sp>
          <p:nvSpPr>
            <p:cNvPr id="35874" name="Text Box 42"/>
            <p:cNvSpPr txBox="1">
              <a:spLocks noChangeArrowheads="1"/>
            </p:cNvSpPr>
            <p:nvPr/>
          </p:nvSpPr>
          <p:spPr bwMode="auto">
            <a:xfrm>
              <a:off x="5988050" y="2492375"/>
              <a:ext cx="1160463" cy="323850"/>
            </a:xfrm>
            <a:prstGeom prst="rect">
              <a:avLst/>
            </a:prstGeom>
            <a:solidFill>
              <a:srgbClr val="FFFFFF"/>
            </a:solidFill>
            <a:ln w="9525">
              <a:solidFill>
                <a:srgbClr val="FFFFFF"/>
              </a:solidFill>
              <a:miter lim="800000"/>
              <a:headEnd/>
              <a:tailEnd/>
            </a:ln>
          </p:spPr>
          <p:txBody>
            <a:bodyPr/>
            <a:lstStyle/>
            <a:p>
              <a:r>
                <a:rPr lang="en-US" altLang="zh-CN" sz="1200">
                  <a:ea typeface="SimSun" pitchFamily="2" charset="-122"/>
                </a:rPr>
                <a:t>Enz IIc</a:t>
              </a:r>
              <a:endParaRPr lang="en-US">
                <a:latin typeface="Arial Rounded MT Bold" pitchFamily="34" charset="0"/>
              </a:endParaRPr>
            </a:p>
          </p:txBody>
        </p:sp>
        <p:sp>
          <p:nvSpPr>
            <p:cNvPr id="35875" name="Line 43"/>
            <p:cNvSpPr>
              <a:spLocks noChangeShapeType="1"/>
            </p:cNvSpPr>
            <p:nvPr/>
          </p:nvSpPr>
          <p:spPr bwMode="auto">
            <a:xfrm rot="-5400000">
              <a:off x="7559675" y="2446338"/>
              <a:ext cx="0" cy="0"/>
            </a:xfrm>
            <a:prstGeom prst="line">
              <a:avLst/>
            </a:prstGeom>
            <a:noFill/>
            <a:ln w="9525">
              <a:solidFill>
                <a:srgbClr val="000000"/>
              </a:solidFill>
              <a:round/>
              <a:headEnd/>
              <a:tailEnd/>
            </a:ln>
          </p:spPr>
          <p:txBody>
            <a:bodyPr/>
            <a:lstStyle/>
            <a:p>
              <a:endParaRPr lang="en-US"/>
            </a:p>
          </p:txBody>
        </p:sp>
        <p:sp>
          <p:nvSpPr>
            <p:cNvPr id="35876" name="Oval 44"/>
            <p:cNvSpPr>
              <a:spLocks noChangeArrowheads="1"/>
            </p:cNvSpPr>
            <p:nvPr/>
          </p:nvSpPr>
          <p:spPr bwMode="auto">
            <a:xfrm rot="-5400000">
              <a:off x="5650707" y="2648743"/>
              <a:ext cx="228600" cy="18891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877" name="Freeform 45"/>
            <p:cNvSpPr>
              <a:spLocks/>
            </p:cNvSpPr>
            <p:nvPr/>
          </p:nvSpPr>
          <p:spPr bwMode="auto">
            <a:xfrm rot="-5400000">
              <a:off x="6135688" y="2438400"/>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78" name="Freeform 46"/>
            <p:cNvSpPr>
              <a:spLocks/>
            </p:cNvSpPr>
            <p:nvPr/>
          </p:nvSpPr>
          <p:spPr bwMode="auto">
            <a:xfrm rot="-5400000">
              <a:off x="6139656" y="2366169"/>
              <a:ext cx="115888"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79" name="Oval 47"/>
            <p:cNvSpPr>
              <a:spLocks noChangeArrowheads="1"/>
            </p:cNvSpPr>
            <p:nvPr/>
          </p:nvSpPr>
          <p:spPr bwMode="auto">
            <a:xfrm rot="-5400000">
              <a:off x="5650707" y="2412206"/>
              <a:ext cx="228600" cy="18891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880" name="Freeform 48"/>
            <p:cNvSpPr>
              <a:spLocks/>
            </p:cNvSpPr>
            <p:nvPr/>
          </p:nvSpPr>
          <p:spPr bwMode="auto">
            <a:xfrm rot="-5400000">
              <a:off x="6141243" y="2240757"/>
              <a:ext cx="112713"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81" name="Freeform 49"/>
            <p:cNvSpPr>
              <a:spLocks/>
            </p:cNvSpPr>
            <p:nvPr/>
          </p:nvSpPr>
          <p:spPr bwMode="auto">
            <a:xfrm rot="-5400000">
              <a:off x="6136481" y="2126457"/>
              <a:ext cx="112713"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82" name="Oval 50"/>
            <p:cNvSpPr>
              <a:spLocks noChangeArrowheads="1"/>
            </p:cNvSpPr>
            <p:nvPr/>
          </p:nvSpPr>
          <p:spPr bwMode="auto">
            <a:xfrm rot="-5400000">
              <a:off x="5651500" y="2184400"/>
              <a:ext cx="227013" cy="18891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883" name="Freeform 51"/>
            <p:cNvSpPr>
              <a:spLocks/>
            </p:cNvSpPr>
            <p:nvPr/>
          </p:nvSpPr>
          <p:spPr bwMode="auto">
            <a:xfrm rot="-5400000">
              <a:off x="6135688" y="1973263"/>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84" name="Freeform 52"/>
            <p:cNvSpPr>
              <a:spLocks/>
            </p:cNvSpPr>
            <p:nvPr/>
          </p:nvSpPr>
          <p:spPr bwMode="auto">
            <a:xfrm rot="-5400000">
              <a:off x="6135688" y="1897063"/>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85" name="Oval 53"/>
            <p:cNvSpPr>
              <a:spLocks noChangeArrowheads="1"/>
            </p:cNvSpPr>
            <p:nvPr/>
          </p:nvSpPr>
          <p:spPr bwMode="auto">
            <a:xfrm rot="-5400000">
              <a:off x="5651501" y="1947862"/>
              <a:ext cx="227012" cy="18891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886" name="Freeform 54"/>
            <p:cNvSpPr>
              <a:spLocks/>
            </p:cNvSpPr>
            <p:nvPr/>
          </p:nvSpPr>
          <p:spPr bwMode="auto">
            <a:xfrm rot="-5400000">
              <a:off x="6136481" y="1726407"/>
              <a:ext cx="112713"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87" name="Freeform 55"/>
            <p:cNvSpPr>
              <a:spLocks/>
            </p:cNvSpPr>
            <p:nvPr/>
          </p:nvSpPr>
          <p:spPr bwMode="auto">
            <a:xfrm rot="-5400000">
              <a:off x="6135688" y="1660525"/>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88" name="Oval 56"/>
            <p:cNvSpPr>
              <a:spLocks noChangeArrowheads="1"/>
            </p:cNvSpPr>
            <p:nvPr/>
          </p:nvSpPr>
          <p:spPr bwMode="auto">
            <a:xfrm rot="-5400000">
              <a:off x="5507038" y="2692400"/>
              <a:ext cx="115887" cy="93663"/>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889" name="Oval 57"/>
            <p:cNvSpPr>
              <a:spLocks noChangeArrowheads="1"/>
            </p:cNvSpPr>
            <p:nvPr/>
          </p:nvSpPr>
          <p:spPr bwMode="auto">
            <a:xfrm rot="-5400000">
              <a:off x="5471319" y="2464594"/>
              <a:ext cx="114300" cy="93662"/>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890" name="Oval 58"/>
            <p:cNvSpPr>
              <a:spLocks noChangeArrowheads="1"/>
            </p:cNvSpPr>
            <p:nvPr/>
          </p:nvSpPr>
          <p:spPr bwMode="auto">
            <a:xfrm rot="-5400000">
              <a:off x="5470525" y="2236788"/>
              <a:ext cx="115888" cy="93662"/>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891" name="Oval 59"/>
            <p:cNvSpPr>
              <a:spLocks noChangeArrowheads="1"/>
            </p:cNvSpPr>
            <p:nvPr/>
          </p:nvSpPr>
          <p:spPr bwMode="auto">
            <a:xfrm rot="-5400000">
              <a:off x="5471319" y="1999457"/>
              <a:ext cx="114300" cy="93662"/>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892" name="Line 60"/>
            <p:cNvSpPr>
              <a:spLocks noChangeShapeType="1"/>
            </p:cNvSpPr>
            <p:nvPr/>
          </p:nvSpPr>
          <p:spPr bwMode="auto">
            <a:xfrm rot="-5400000">
              <a:off x="6255544" y="2704307"/>
              <a:ext cx="0" cy="93662"/>
            </a:xfrm>
            <a:prstGeom prst="line">
              <a:avLst/>
            </a:prstGeom>
            <a:noFill/>
            <a:ln w="9525">
              <a:solidFill>
                <a:srgbClr val="000000"/>
              </a:solidFill>
              <a:round/>
              <a:headEnd/>
              <a:tailEnd/>
            </a:ln>
          </p:spPr>
          <p:txBody>
            <a:bodyPr/>
            <a:lstStyle/>
            <a:p>
              <a:endParaRPr lang="en-US"/>
            </a:p>
          </p:txBody>
        </p:sp>
        <p:sp>
          <p:nvSpPr>
            <p:cNvPr id="35893" name="Line 61"/>
            <p:cNvSpPr>
              <a:spLocks noChangeShapeType="1"/>
            </p:cNvSpPr>
            <p:nvPr/>
          </p:nvSpPr>
          <p:spPr bwMode="auto">
            <a:xfrm rot="-5400000">
              <a:off x="5614988" y="2473325"/>
              <a:ext cx="0" cy="95250"/>
            </a:xfrm>
            <a:prstGeom prst="line">
              <a:avLst/>
            </a:prstGeom>
            <a:noFill/>
            <a:ln w="9525">
              <a:solidFill>
                <a:srgbClr val="000000"/>
              </a:solidFill>
              <a:round/>
              <a:headEnd/>
              <a:tailEnd/>
            </a:ln>
          </p:spPr>
          <p:txBody>
            <a:bodyPr/>
            <a:lstStyle/>
            <a:p>
              <a:endParaRPr lang="en-US"/>
            </a:p>
          </p:txBody>
        </p:sp>
        <p:sp>
          <p:nvSpPr>
            <p:cNvPr id="35894" name="Line 62"/>
            <p:cNvSpPr>
              <a:spLocks noChangeShapeType="1"/>
            </p:cNvSpPr>
            <p:nvPr/>
          </p:nvSpPr>
          <p:spPr bwMode="auto">
            <a:xfrm rot="-5400000">
              <a:off x="5631657" y="2237581"/>
              <a:ext cx="0" cy="93663"/>
            </a:xfrm>
            <a:prstGeom prst="line">
              <a:avLst/>
            </a:prstGeom>
            <a:noFill/>
            <a:ln w="9525">
              <a:solidFill>
                <a:srgbClr val="000000"/>
              </a:solidFill>
              <a:round/>
              <a:headEnd/>
              <a:tailEnd/>
            </a:ln>
          </p:spPr>
          <p:txBody>
            <a:bodyPr/>
            <a:lstStyle/>
            <a:p>
              <a:endParaRPr lang="en-US"/>
            </a:p>
          </p:txBody>
        </p:sp>
        <p:sp>
          <p:nvSpPr>
            <p:cNvPr id="35895" name="Line 63"/>
            <p:cNvSpPr>
              <a:spLocks noChangeShapeType="1"/>
            </p:cNvSpPr>
            <p:nvPr/>
          </p:nvSpPr>
          <p:spPr bwMode="auto">
            <a:xfrm rot="-5400000">
              <a:off x="5614988" y="2000250"/>
              <a:ext cx="0" cy="95250"/>
            </a:xfrm>
            <a:prstGeom prst="line">
              <a:avLst/>
            </a:prstGeom>
            <a:noFill/>
            <a:ln w="9525">
              <a:solidFill>
                <a:srgbClr val="000000"/>
              </a:solidFill>
              <a:round/>
              <a:headEnd/>
              <a:tailEnd/>
            </a:ln>
          </p:spPr>
          <p:txBody>
            <a:bodyPr/>
            <a:lstStyle/>
            <a:p>
              <a:endParaRPr lang="en-US"/>
            </a:p>
          </p:txBody>
        </p:sp>
        <p:sp>
          <p:nvSpPr>
            <p:cNvPr id="35896" name="Oval 64"/>
            <p:cNvSpPr>
              <a:spLocks noChangeArrowheads="1"/>
            </p:cNvSpPr>
            <p:nvPr/>
          </p:nvSpPr>
          <p:spPr bwMode="auto">
            <a:xfrm rot="5400000">
              <a:off x="7260432" y="1951831"/>
              <a:ext cx="230188" cy="187325"/>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897" name="Freeform 65"/>
            <p:cNvSpPr>
              <a:spLocks/>
            </p:cNvSpPr>
            <p:nvPr/>
          </p:nvSpPr>
          <p:spPr bwMode="auto">
            <a:xfrm rot="5400000">
              <a:off x="6888956" y="1653382"/>
              <a:ext cx="115887"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98" name="Freeform 66"/>
            <p:cNvSpPr>
              <a:spLocks/>
            </p:cNvSpPr>
            <p:nvPr/>
          </p:nvSpPr>
          <p:spPr bwMode="auto">
            <a:xfrm rot="5400000">
              <a:off x="6890543" y="1720057"/>
              <a:ext cx="112713"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899" name="Oval 67"/>
            <p:cNvSpPr>
              <a:spLocks noChangeArrowheads="1"/>
            </p:cNvSpPr>
            <p:nvPr/>
          </p:nvSpPr>
          <p:spPr bwMode="auto">
            <a:xfrm rot="5400000">
              <a:off x="7260432" y="2197893"/>
              <a:ext cx="228600" cy="18891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00" name="Freeform 68"/>
            <p:cNvSpPr>
              <a:spLocks/>
            </p:cNvSpPr>
            <p:nvPr/>
          </p:nvSpPr>
          <p:spPr bwMode="auto">
            <a:xfrm rot="5400000">
              <a:off x="6888163" y="1901825"/>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01" name="Freeform 69"/>
            <p:cNvSpPr>
              <a:spLocks/>
            </p:cNvSpPr>
            <p:nvPr/>
          </p:nvSpPr>
          <p:spPr bwMode="auto">
            <a:xfrm rot="5400000">
              <a:off x="6888956" y="1967707"/>
              <a:ext cx="112713"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02" name="Oval 70"/>
            <p:cNvSpPr>
              <a:spLocks noChangeArrowheads="1"/>
            </p:cNvSpPr>
            <p:nvPr/>
          </p:nvSpPr>
          <p:spPr bwMode="auto">
            <a:xfrm rot="5400000">
              <a:off x="7261226" y="2436812"/>
              <a:ext cx="227012" cy="18891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03" name="Freeform 71"/>
            <p:cNvSpPr>
              <a:spLocks/>
            </p:cNvSpPr>
            <p:nvPr/>
          </p:nvSpPr>
          <p:spPr bwMode="auto">
            <a:xfrm rot="5400000">
              <a:off x="6888163" y="2138363"/>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04" name="Freeform 72"/>
            <p:cNvSpPr>
              <a:spLocks/>
            </p:cNvSpPr>
            <p:nvPr/>
          </p:nvSpPr>
          <p:spPr bwMode="auto">
            <a:xfrm rot="5400000">
              <a:off x="6888163" y="2203450"/>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05" name="Oval 73"/>
            <p:cNvSpPr>
              <a:spLocks noChangeArrowheads="1"/>
            </p:cNvSpPr>
            <p:nvPr/>
          </p:nvSpPr>
          <p:spPr bwMode="auto">
            <a:xfrm rot="5400000">
              <a:off x="7261226" y="2662237"/>
              <a:ext cx="227012" cy="18891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06" name="Freeform 74"/>
            <p:cNvSpPr>
              <a:spLocks/>
            </p:cNvSpPr>
            <p:nvPr/>
          </p:nvSpPr>
          <p:spPr bwMode="auto">
            <a:xfrm rot="5400000">
              <a:off x="6903243" y="2336007"/>
              <a:ext cx="112713"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07" name="Freeform 75"/>
            <p:cNvSpPr>
              <a:spLocks/>
            </p:cNvSpPr>
            <p:nvPr/>
          </p:nvSpPr>
          <p:spPr bwMode="auto">
            <a:xfrm rot="5400000">
              <a:off x="6888957" y="2432844"/>
              <a:ext cx="112712"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08" name="Oval 76"/>
            <p:cNvSpPr>
              <a:spLocks noChangeArrowheads="1"/>
            </p:cNvSpPr>
            <p:nvPr/>
          </p:nvSpPr>
          <p:spPr bwMode="auto">
            <a:xfrm rot="5400000">
              <a:off x="7552531" y="1993107"/>
              <a:ext cx="112713" cy="9525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09" name="Oval 77"/>
            <p:cNvSpPr>
              <a:spLocks noChangeArrowheads="1"/>
            </p:cNvSpPr>
            <p:nvPr/>
          </p:nvSpPr>
          <p:spPr bwMode="auto">
            <a:xfrm rot="5400000">
              <a:off x="7551738" y="2239963"/>
              <a:ext cx="114300" cy="9525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10" name="Oval 78"/>
            <p:cNvSpPr>
              <a:spLocks noChangeArrowheads="1"/>
            </p:cNvSpPr>
            <p:nvPr/>
          </p:nvSpPr>
          <p:spPr bwMode="auto">
            <a:xfrm rot="5400000">
              <a:off x="7552532" y="2715419"/>
              <a:ext cx="112712" cy="9525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11" name="Oval 79"/>
            <p:cNvSpPr>
              <a:spLocks noChangeArrowheads="1"/>
            </p:cNvSpPr>
            <p:nvPr/>
          </p:nvSpPr>
          <p:spPr bwMode="auto">
            <a:xfrm rot="5400000">
              <a:off x="7551738" y="2486025"/>
              <a:ext cx="114300" cy="95250"/>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12" name="Line 80"/>
            <p:cNvSpPr>
              <a:spLocks noChangeShapeType="1"/>
            </p:cNvSpPr>
            <p:nvPr/>
          </p:nvSpPr>
          <p:spPr bwMode="auto">
            <a:xfrm rot="5400000">
              <a:off x="7515226" y="1995487"/>
              <a:ext cx="0" cy="92075"/>
            </a:xfrm>
            <a:prstGeom prst="line">
              <a:avLst/>
            </a:prstGeom>
            <a:noFill/>
            <a:ln w="9525">
              <a:solidFill>
                <a:srgbClr val="000000"/>
              </a:solidFill>
              <a:round/>
              <a:headEnd/>
              <a:tailEnd/>
            </a:ln>
          </p:spPr>
          <p:txBody>
            <a:bodyPr/>
            <a:lstStyle/>
            <a:p>
              <a:endParaRPr lang="en-US"/>
            </a:p>
          </p:txBody>
        </p:sp>
        <p:sp>
          <p:nvSpPr>
            <p:cNvPr id="35913" name="Line 81"/>
            <p:cNvSpPr>
              <a:spLocks noChangeShapeType="1"/>
            </p:cNvSpPr>
            <p:nvPr/>
          </p:nvSpPr>
          <p:spPr bwMode="auto">
            <a:xfrm rot="5400000">
              <a:off x="7515226" y="2222500"/>
              <a:ext cx="0" cy="92075"/>
            </a:xfrm>
            <a:prstGeom prst="line">
              <a:avLst/>
            </a:prstGeom>
            <a:noFill/>
            <a:ln w="9525">
              <a:solidFill>
                <a:srgbClr val="000000"/>
              </a:solidFill>
              <a:round/>
              <a:headEnd/>
              <a:tailEnd/>
            </a:ln>
          </p:spPr>
          <p:txBody>
            <a:bodyPr/>
            <a:lstStyle/>
            <a:p>
              <a:endParaRPr lang="en-US"/>
            </a:p>
          </p:txBody>
        </p:sp>
        <p:sp>
          <p:nvSpPr>
            <p:cNvPr id="35914" name="Line 82"/>
            <p:cNvSpPr>
              <a:spLocks noChangeShapeType="1"/>
            </p:cNvSpPr>
            <p:nvPr/>
          </p:nvSpPr>
          <p:spPr bwMode="auto">
            <a:xfrm rot="5400000">
              <a:off x="7515226" y="2489200"/>
              <a:ext cx="0" cy="92075"/>
            </a:xfrm>
            <a:prstGeom prst="line">
              <a:avLst/>
            </a:prstGeom>
            <a:noFill/>
            <a:ln w="9525">
              <a:solidFill>
                <a:srgbClr val="000000"/>
              </a:solidFill>
              <a:round/>
              <a:headEnd/>
              <a:tailEnd/>
            </a:ln>
          </p:spPr>
          <p:txBody>
            <a:bodyPr/>
            <a:lstStyle/>
            <a:p>
              <a:endParaRPr lang="en-US"/>
            </a:p>
          </p:txBody>
        </p:sp>
        <p:sp>
          <p:nvSpPr>
            <p:cNvPr id="35915" name="Oval 83"/>
            <p:cNvSpPr>
              <a:spLocks noChangeArrowheads="1"/>
            </p:cNvSpPr>
            <p:nvPr/>
          </p:nvSpPr>
          <p:spPr bwMode="auto">
            <a:xfrm>
              <a:off x="5729288" y="3114675"/>
              <a:ext cx="144462" cy="161925"/>
            </a:xfrm>
            <a:prstGeom prst="ellipse">
              <a:avLst/>
            </a:prstGeom>
            <a:solidFill>
              <a:srgbClr val="FFFFFF"/>
            </a:solidFill>
            <a:ln w="9525">
              <a:solidFill>
                <a:srgbClr val="000000"/>
              </a:solidFill>
              <a:round/>
              <a:headEnd/>
              <a:tailEnd/>
            </a:ln>
          </p:spPr>
          <p:txBody>
            <a:bodyPr/>
            <a:lstStyle/>
            <a:p>
              <a:endParaRPr lang="en-US"/>
            </a:p>
          </p:txBody>
        </p:sp>
        <p:sp>
          <p:nvSpPr>
            <p:cNvPr id="35916" name="Oval 84"/>
            <p:cNvSpPr>
              <a:spLocks noChangeArrowheads="1"/>
            </p:cNvSpPr>
            <p:nvPr/>
          </p:nvSpPr>
          <p:spPr bwMode="auto">
            <a:xfrm rot="-5400000">
              <a:off x="5679282" y="3572668"/>
              <a:ext cx="228600" cy="188913"/>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17" name="Freeform 85"/>
            <p:cNvSpPr>
              <a:spLocks/>
            </p:cNvSpPr>
            <p:nvPr/>
          </p:nvSpPr>
          <p:spPr bwMode="auto">
            <a:xfrm rot="-5400000">
              <a:off x="6162675" y="3286125"/>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18" name="Oval 86"/>
            <p:cNvSpPr>
              <a:spLocks noChangeArrowheads="1"/>
            </p:cNvSpPr>
            <p:nvPr/>
          </p:nvSpPr>
          <p:spPr bwMode="auto">
            <a:xfrm rot="-5400000">
              <a:off x="5680075" y="3327401"/>
              <a:ext cx="230187" cy="188912"/>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19" name="Freeform 87"/>
            <p:cNvSpPr>
              <a:spLocks/>
            </p:cNvSpPr>
            <p:nvPr/>
          </p:nvSpPr>
          <p:spPr bwMode="auto">
            <a:xfrm rot="-5400000">
              <a:off x="6166644" y="3102769"/>
              <a:ext cx="114300" cy="6619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20" name="Freeform 88"/>
            <p:cNvSpPr>
              <a:spLocks/>
            </p:cNvSpPr>
            <p:nvPr/>
          </p:nvSpPr>
          <p:spPr bwMode="auto">
            <a:xfrm rot="-5400000">
              <a:off x="6167438" y="3038475"/>
              <a:ext cx="112712" cy="6619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21" name="Oval 89"/>
            <p:cNvSpPr>
              <a:spLocks noChangeArrowheads="1"/>
            </p:cNvSpPr>
            <p:nvPr/>
          </p:nvSpPr>
          <p:spPr bwMode="auto">
            <a:xfrm rot="-5400000">
              <a:off x="5691982" y="3058319"/>
              <a:ext cx="228600" cy="192087"/>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22" name="Freeform 90"/>
            <p:cNvSpPr>
              <a:spLocks/>
            </p:cNvSpPr>
            <p:nvPr/>
          </p:nvSpPr>
          <p:spPr bwMode="auto">
            <a:xfrm rot="-5400000">
              <a:off x="6167438" y="2867025"/>
              <a:ext cx="112712" cy="6619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23" name="Freeform 91"/>
            <p:cNvSpPr>
              <a:spLocks/>
            </p:cNvSpPr>
            <p:nvPr/>
          </p:nvSpPr>
          <p:spPr bwMode="auto">
            <a:xfrm rot="-5400000">
              <a:off x="6165850" y="2800350"/>
              <a:ext cx="115888" cy="6619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24" name="Oval 92"/>
            <p:cNvSpPr>
              <a:spLocks noChangeArrowheads="1"/>
            </p:cNvSpPr>
            <p:nvPr/>
          </p:nvSpPr>
          <p:spPr bwMode="auto">
            <a:xfrm rot="-5400000">
              <a:off x="5681662" y="2860676"/>
              <a:ext cx="227013" cy="188912"/>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25" name="Freeform 93"/>
            <p:cNvSpPr>
              <a:spLocks/>
            </p:cNvSpPr>
            <p:nvPr/>
          </p:nvSpPr>
          <p:spPr bwMode="auto">
            <a:xfrm rot="-5400000">
              <a:off x="6142038" y="2635250"/>
              <a:ext cx="114300" cy="663575"/>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26" name="Freeform 94"/>
            <p:cNvSpPr>
              <a:spLocks/>
            </p:cNvSpPr>
            <p:nvPr/>
          </p:nvSpPr>
          <p:spPr bwMode="auto">
            <a:xfrm rot="-5400000">
              <a:off x="6166644" y="2572544"/>
              <a:ext cx="114300" cy="6619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27" name="Oval 95"/>
            <p:cNvSpPr>
              <a:spLocks noChangeArrowheads="1"/>
            </p:cNvSpPr>
            <p:nvPr/>
          </p:nvSpPr>
          <p:spPr bwMode="auto">
            <a:xfrm rot="5400000">
              <a:off x="7291388" y="2874963"/>
              <a:ext cx="227012" cy="188912"/>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28" name="Freeform 96"/>
            <p:cNvSpPr>
              <a:spLocks/>
            </p:cNvSpPr>
            <p:nvPr/>
          </p:nvSpPr>
          <p:spPr bwMode="auto">
            <a:xfrm rot="5400000">
              <a:off x="6919119" y="2575719"/>
              <a:ext cx="115888"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29" name="Freeform 97"/>
            <p:cNvSpPr>
              <a:spLocks/>
            </p:cNvSpPr>
            <p:nvPr/>
          </p:nvSpPr>
          <p:spPr bwMode="auto">
            <a:xfrm rot="5400000">
              <a:off x="6919913" y="2643188"/>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30" name="Oval 98"/>
            <p:cNvSpPr>
              <a:spLocks noChangeArrowheads="1"/>
            </p:cNvSpPr>
            <p:nvPr/>
          </p:nvSpPr>
          <p:spPr bwMode="auto">
            <a:xfrm rot="5400000">
              <a:off x="7289800" y="3113088"/>
              <a:ext cx="230188" cy="188912"/>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31" name="Freeform 99"/>
            <p:cNvSpPr>
              <a:spLocks/>
            </p:cNvSpPr>
            <p:nvPr/>
          </p:nvSpPr>
          <p:spPr bwMode="auto">
            <a:xfrm rot="5400000">
              <a:off x="6919913" y="2814638"/>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32" name="Freeform 100"/>
            <p:cNvSpPr>
              <a:spLocks/>
            </p:cNvSpPr>
            <p:nvPr/>
          </p:nvSpPr>
          <p:spPr bwMode="auto">
            <a:xfrm rot="5400000">
              <a:off x="6919119" y="2880519"/>
              <a:ext cx="115888"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33" name="Oval 101"/>
            <p:cNvSpPr>
              <a:spLocks noChangeArrowheads="1"/>
            </p:cNvSpPr>
            <p:nvPr/>
          </p:nvSpPr>
          <p:spPr bwMode="auto">
            <a:xfrm rot="5400000">
              <a:off x="7289800" y="3340101"/>
              <a:ext cx="230187" cy="188912"/>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34" name="Freeform 102"/>
            <p:cNvSpPr>
              <a:spLocks/>
            </p:cNvSpPr>
            <p:nvPr/>
          </p:nvSpPr>
          <p:spPr bwMode="auto">
            <a:xfrm rot="5400000">
              <a:off x="6920706" y="3040857"/>
              <a:ext cx="112713"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35" name="Freeform 103"/>
            <p:cNvSpPr>
              <a:spLocks/>
            </p:cNvSpPr>
            <p:nvPr/>
          </p:nvSpPr>
          <p:spPr bwMode="auto">
            <a:xfrm rot="5400000">
              <a:off x="6919913" y="3108325"/>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36" name="Oval 104"/>
            <p:cNvSpPr>
              <a:spLocks noChangeArrowheads="1"/>
            </p:cNvSpPr>
            <p:nvPr/>
          </p:nvSpPr>
          <p:spPr bwMode="auto">
            <a:xfrm rot="5400000">
              <a:off x="7290594" y="3575844"/>
              <a:ext cx="228600" cy="188912"/>
            </a:xfrm>
            <a:prstGeom prst="ellipse">
              <a:avLst/>
            </a:prstGeom>
            <a:gradFill rotWithShape="1">
              <a:gsLst>
                <a:gs pos="0">
                  <a:srgbClr val="33CCCC"/>
                </a:gs>
                <a:gs pos="100000">
                  <a:srgbClr val="185E5E"/>
                </a:gs>
              </a:gsLst>
              <a:path path="rect">
                <a:fillToRect r="100000" b="100000"/>
              </a:path>
            </a:gradFill>
            <a:ln w="9525">
              <a:noFill/>
              <a:round/>
              <a:headEnd/>
              <a:tailEnd/>
            </a:ln>
          </p:spPr>
          <p:txBody>
            <a:bodyPr/>
            <a:lstStyle/>
            <a:p>
              <a:endParaRPr lang="en-US"/>
            </a:p>
          </p:txBody>
        </p:sp>
        <p:sp>
          <p:nvSpPr>
            <p:cNvPr id="35937" name="Freeform 105"/>
            <p:cNvSpPr>
              <a:spLocks/>
            </p:cNvSpPr>
            <p:nvPr/>
          </p:nvSpPr>
          <p:spPr bwMode="auto">
            <a:xfrm rot="5400000">
              <a:off x="6919913" y="3279775"/>
              <a:ext cx="114300" cy="660400"/>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38" name="Freeform 106"/>
            <p:cNvSpPr>
              <a:spLocks/>
            </p:cNvSpPr>
            <p:nvPr/>
          </p:nvSpPr>
          <p:spPr bwMode="auto">
            <a:xfrm rot="5400000">
              <a:off x="6898481" y="3315494"/>
              <a:ext cx="161925" cy="725488"/>
            </a:xfrm>
            <a:custGeom>
              <a:avLst/>
              <a:gdLst>
                <a:gd name="T0" fmla="*/ 2147483647 w 234"/>
                <a:gd name="T1" fmla="*/ 0 h 1611"/>
                <a:gd name="T2" fmla="*/ 2147483647 w 234"/>
                <a:gd name="T3" fmla="*/ 2147483647 h 1611"/>
                <a:gd name="T4" fmla="*/ 2147483647 w 234"/>
                <a:gd name="T5" fmla="*/ 2147483647 h 1611"/>
                <a:gd name="T6" fmla="*/ 2147483647 w 234"/>
                <a:gd name="T7" fmla="*/ 2147483647 h 1611"/>
                <a:gd name="T8" fmla="*/ 2147483647 w 234"/>
                <a:gd name="T9" fmla="*/ 2147483647 h 1611"/>
                <a:gd name="T10" fmla="*/ 2147483647 w 234"/>
                <a:gd name="T11" fmla="*/ 2147483647 h 1611"/>
                <a:gd name="T12" fmla="*/ 2147483647 w 234"/>
                <a:gd name="T13" fmla="*/ 2147483647 h 1611"/>
                <a:gd name="T14" fmla="*/ 2147483647 w 234"/>
                <a:gd name="T15" fmla="*/ 2147483647 h 1611"/>
                <a:gd name="T16" fmla="*/ 2147483647 w 234"/>
                <a:gd name="T17" fmla="*/ 2147483647 h 1611"/>
                <a:gd name="T18" fmla="*/ 2147483647 w 234"/>
                <a:gd name="T19" fmla="*/ 2147483647 h 1611"/>
                <a:gd name="T20" fmla="*/ 2147483647 w 234"/>
                <a:gd name="T21" fmla="*/ 2147483647 h 1611"/>
                <a:gd name="T22" fmla="*/ 2147483647 w 234"/>
                <a:gd name="T23" fmla="*/ 2147483647 h 1611"/>
                <a:gd name="T24" fmla="*/ 2147483647 w 234"/>
                <a:gd name="T25" fmla="*/ 2147483647 h 1611"/>
                <a:gd name="T26" fmla="*/ 2147483647 w 234"/>
                <a:gd name="T27" fmla="*/ 2147483647 h 1611"/>
                <a:gd name="T28" fmla="*/ 2147483647 w 234"/>
                <a:gd name="T29" fmla="*/ 2147483647 h 16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4"/>
                <a:gd name="T46" fmla="*/ 0 h 1611"/>
                <a:gd name="T47" fmla="*/ 234 w 234"/>
                <a:gd name="T48" fmla="*/ 1611 h 16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4" h="1611">
                  <a:moveTo>
                    <a:pt x="120" y="0"/>
                  </a:moveTo>
                  <a:cubicBezTo>
                    <a:pt x="51" y="103"/>
                    <a:pt x="71" y="56"/>
                    <a:pt x="45" y="135"/>
                  </a:cubicBezTo>
                  <a:cubicBezTo>
                    <a:pt x="68" y="228"/>
                    <a:pt x="130" y="322"/>
                    <a:pt x="210" y="375"/>
                  </a:cubicBezTo>
                  <a:cubicBezTo>
                    <a:pt x="196" y="458"/>
                    <a:pt x="188" y="502"/>
                    <a:pt x="120" y="555"/>
                  </a:cubicBezTo>
                  <a:cubicBezTo>
                    <a:pt x="92" y="577"/>
                    <a:pt x="30" y="615"/>
                    <a:pt x="30" y="615"/>
                  </a:cubicBezTo>
                  <a:cubicBezTo>
                    <a:pt x="20" y="645"/>
                    <a:pt x="0" y="675"/>
                    <a:pt x="30" y="705"/>
                  </a:cubicBezTo>
                  <a:cubicBezTo>
                    <a:pt x="55" y="730"/>
                    <a:pt x="120" y="765"/>
                    <a:pt x="120" y="765"/>
                  </a:cubicBezTo>
                  <a:cubicBezTo>
                    <a:pt x="130" y="780"/>
                    <a:pt x="148" y="792"/>
                    <a:pt x="150" y="810"/>
                  </a:cubicBezTo>
                  <a:cubicBezTo>
                    <a:pt x="160" y="893"/>
                    <a:pt x="107" y="909"/>
                    <a:pt x="45" y="930"/>
                  </a:cubicBezTo>
                  <a:cubicBezTo>
                    <a:pt x="10" y="1035"/>
                    <a:pt x="58" y="1033"/>
                    <a:pt x="120" y="1095"/>
                  </a:cubicBezTo>
                  <a:cubicBezTo>
                    <a:pt x="220" y="1195"/>
                    <a:pt x="75" y="1090"/>
                    <a:pt x="195" y="1170"/>
                  </a:cubicBezTo>
                  <a:cubicBezTo>
                    <a:pt x="234" y="1288"/>
                    <a:pt x="157" y="1318"/>
                    <a:pt x="60" y="1350"/>
                  </a:cubicBezTo>
                  <a:cubicBezTo>
                    <a:pt x="41" y="1407"/>
                    <a:pt x="20" y="1447"/>
                    <a:pt x="60" y="1515"/>
                  </a:cubicBezTo>
                  <a:cubicBezTo>
                    <a:pt x="78" y="1546"/>
                    <a:pt x="150" y="1611"/>
                    <a:pt x="150" y="1575"/>
                  </a:cubicBezTo>
                  <a:cubicBezTo>
                    <a:pt x="150" y="1560"/>
                    <a:pt x="150" y="1545"/>
                    <a:pt x="150" y="1530"/>
                  </a:cubicBezTo>
                </a:path>
              </a:pathLst>
            </a:custGeom>
            <a:noFill/>
            <a:ln w="12700" cmpd="sng">
              <a:solidFill>
                <a:srgbClr val="000000"/>
              </a:solidFill>
              <a:round/>
              <a:headEnd/>
              <a:tailEnd/>
            </a:ln>
          </p:spPr>
          <p:txBody>
            <a:bodyPr/>
            <a:lstStyle/>
            <a:p>
              <a:endParaRPr lang="en-US"/>
            </a:p>
          </p:txBody>
        </p:sp>
        <p:sp>
          <p:nvSpPr>
            <p:cNvPr id="35939" name="Line 107"/>
            <p:cNvSpPr>
              <a:spLocks noChangeShapeType="1"/>
            </p:cNvSpPr>
            <p:nvPr/>
          </p:nvSpPr>
          <p:spPr bwMode="auto">
            <a:xfrm rot="5400000">
              <a:off x="7552532" y="2917031"/>
              <a:ext cx="0" cy="93663"/>
            </a:xfrm>
            <a:prstGeom prst="line">
              <a:avLst/>
            </a:prstGeom>
            <a:noFill/>
            <a:ln w="9525">
              <a:solidFill>
                <a:srgbClr val="000000"/>
              </a:solidFill>
              <a:round/>
              <a:headEnd/>
              <a:tailEnd/>
            </a:ln>
          </p:spPr>
          <p:txBody>
            <a:bodyPr/>
            <a:lstStyle/>
            <a:p>
              <a:endParaRPr lang="en-US"/>
            </a:p>
          </p:txBody>
        </p:sp>
        <p:sp>
          <p:nvSpPr>
            <p:cNvPr id="35940" name="Line 108"/>
            <p:cNvSpPr>
              <a:spLocks noChangeShapeType="1"/>
            </p:cNvSpPr>
            <p:nvPr/>
          </p:nvSpPr>
          <p:spPr bwMode="auto">
            <a:xfrm rot="5400000">
              <a:off x="7552532" y="3147218"/>
              <a:ext cx="0" cy="93663"/>
            </a:xfrm>
            <a:prstGeom prst="line">
              <a:avLst/>
            </a:prstGeom>
            <a:noFill/>
            <a:ln w="9525">
              <a:solidFill>
                <a:srgbClr val="000000"/>
              </a:solidFill>
              <a:round/>
              <a:headEnd/>
              <a:tailEnd/>
            </a:ln>
          </p:spPr>
          <p:txBody>
            <a:bodyPr/>
            <a:lstStyle/>
            <a:p>
              <a:endParaRPr lang="en-US"/>
            </a:p>
          </p:txBody>
        </p:sp>
        <p:sp>
          <p:nvSpPr>
            <p:cNvPr id="35941" name="Line 109"/>
            <p:cNvSpPr>
              <a:spLocks noChangeShapeType="1"/>
            </p:cNvSpPr>
            <p:nvPr/>
          </p:nvSpPr>
          <p:spPr bwMode="auto">
            <a:xfrm rot="5400000">
              <a:off x="7536657" y="3378994"/>
              <a:ext cx="0" cy="96837"/>
            </a:xfrm>
            <a:prstGeom prst="line">
              <a:avLst/>
            </a:prstGeom>
            <a:noFill/>
            <a:ln w="9525">
              <a:solidFill>
                <a:srgbClr val="000000"/>
              </a:solidFill>
              <a:round/>
              <a:headEnd/>
              <a:tailEnd/>
            </a:ln>
          </p:spPr>
          <p:txBody>
            <a:bodyPr/>
            <a:lstStyle/>
            <a:p>
              <a:endParaRPr lang="en-US"/>
            </a:p>
          </p:txBody>
        </p:sp>
        <p:sp>
          <p:nvSpPr>
            <p:cNvPr id="35942" name="Line 110"/>
            <p:cNvSpPr>
              <a:spLocks noChangeShapeType="1"/>
            </p:cNvSpPr>
            <p:nvPr/>
          </p:nvSpPr>
          <p:spPr bwMode="auto">
            <a:xfrm rot="5400000">
              <a:off x="7377113" y="3619500"/>
              <a:ext cx="0" cy="95250"/>
            </a:xfrm>
            <a:prstGeom prst="line">
              <a:avLst/>
            </a:prstGeom>
            <a:noFill/>
            <a:ln w="9525">
              <a:solidFill>
                <a:srgbClr val="000000"/>
              </a:solidFill>
              <a:round/>
              <a:headEnd/>
              <a:tailEnd/>
            </a:ln>
          </p:spPr>
          <p:txBody>
            <a:bodyPr/>
            <a:lstStyle/>
            <a:p>
              <a:endParaRPr lang="en-US"/>
            </a:p>
          </p:txBody>
        </p:sp>
        <p:sp>
          <p:nvSpPr>
            <p:cNvPr id="35944" name="Text Box 116"/>
            <p:cNvSpPr txBox="1">
              <a:spLocks noChangeArrowheads="1"/>
            </p:cNvSpPr>
            <p:nvPr/>
          </p:nvSpPr>
          <p:spPr bwMode="auto">
            <a:xfrm>
              <a:off x="7848600" y="3200400"/>
              <a:ext cx="914400" cy="452438"/>
            </a:xfrm>
            <a:prstGeom prst="rect">
              <a:avLst/>
            </a:prstGeom>
            <a:noFill/>
            <a:ln w="9525">
              <a:noFill/>
              <a:miter lim="800000"/>
              <a:headEnd/>
              <a:tailEnd/>
            </a:ln>
          </p:spPr>
          <p:txBody>
            <a:bodyPr/>
            <a:lstStyle/>
            <a:p>
              <a:r>
                <a:rPr lang="en-US" sz="1200">
                  <a:solidFill>
                    <a:srgbClr val="FFFFFF"/>
                  </a:solidFill>
                </a:rPr>
                <a:t>glucose</a:t>
              </a:r>
              <a:endParaRPr lang="en-US" sz="1200">
                <a:latin typeface="Arial Rounded MT Bold" pitchFamily="34" charset="0"/>
              </a:endParaRPr>
            </a:p>
          </p:txBody>
        </p:sp>
        <p:grpSp>
          <p:nvGrpSpPr>
            <p:cNvPr id="35945" name="Group 119"/>
            <p:cNvGrpSpPr>
              <a:grpSpLocks/>
            </p:cNvGrpSpPr>
            <p:nvPr/>
          </p:nvGrpSpPr>
          <p:grpSpPr bwMode="auto">
            <a:xfrm>
              <a:off x="5526088" y="3371850"/>
              <a:ext cx="174625" cy="114300"/>
              <a:chOff x="7620" y="4995"/>
              <a:chExt cx="219" cy="128"/>
            </a:xfrm>
          </p:grpSpPr>
          <p:sp>
            <p:nvSpPr>
              <p:cNvPr id="35977" name="Oval 120"/>
              <p:cNvSpPr>
                <a:spLocks noChangeArrowheads="1"/>
              </p:cNvSpPr>
              <p:nvPr/>
            </p:nvSpPr>
            <p:spPr bwMode="auto">
              <a:xfrm rot="-5400000">
                <a:off x="7615" y="5000"/>
                <a:ext cx="128" cy="11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78" name="Line 121"/>
              <p:cNvSpPr>
                <a:spLocks noChangeShapeType="1"/>
              </p:cNvSpPr>
              <p:nvPr/>
            </p:nvSpPr>
            <p:spPr bwMode="auto">
              <a:xfrm rot="-5400000">
                <a:off x="7781" y="4986"/>
                <a:ext cx="0" cy="117"/>
              </a:xfrm>
              <a:prstGeom prst="line">
                <a:avLst/>
              </a:prstGeom>
              <a:noFill/>
              <a:ln w="9525">
                <a:solidFill>
                  <a:srgbClr val="000000"/>
                </a:solidFill>
                <a:round/>
                <a:headEnd/>
                <a:tailEnd/>
              </a:ln>
            </p:spPr>
            <p:txBody>
              <a:bodyPr/>
              <a:lstStyle/>
              <a:p>
                <a:endParaRPr lang="en-US"/>
              </a:p>
            </p:txBody>
          </p:sp>
        </p:grpSp>
        <p:grpSp>
          <p:nvGrpSpPr>
            <p:cNvPr id="35946" name="Group 122"/>
            <p:cNvGrpSpPr>
              <a:grpSpLocks/>
            </p:cNvGrpSpPr>
            <p:nvPr/>
          </p:nvGrpSpPr>
          <p:grpSpPr bwMode="auto">
            <a:xfrm>
              <a:off x="5513388" y="3644900"/>
              <a:ext cx="174625" cy="114300"/>
              <a:chOff x="7620" y="4995"/>
              <a:chExt cx="219" cy="128"/>
            </a:xfrm>
          </p:grpSpPr>
          <p:sp>
            <p:nvSpPr>
              <p:cNvPr id="35975" name="Oval 123"/>
              <p:cNvSpPr>
                <a:spLocks noChangeArrowheads="1"/>
              </p:cNvSpPr>
              <p:nvPr/>
            </p:nvSpPr>
            <p:spPr bwMode="auto">
              <a:xfrm rot="-5400000">
                <a:off x="7615" y="5000"/>
                <a:ext cx="128" cy="11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76" name="Line 124"/>
              <p:cNvSpPr>
                <a:spLocks noChangeShapeType="1"/>
              </p:cNvSpPr>
              <p:nvPr/>
            </p:nvSpPr>
            <p:spPr bwMode="auto">
              <a:xfrm rot="-5400000">
                <a:off x="7781" y="4986"/>
                <a:ext cx="0" cy="117"/>
              </a:xfrm>
              <a:prstGeom prst="line">
                <a:avLst/>
              </a:prstGeom>
              <a:noFill/>
              <a:ln w="9525">
                <a:solidFill>
                  <a:srgbClr val="000000"/>
                </a:solidFill>
                <a:round/>
                <a:headEnd/>
                <a:tailEnd/>
              </a:ln>
            </p:spPr>
            <p:txBody>
              <a:bodyPr/>
              <a:lstStyle/>
              <a:p>
                <a:endParaRPr lang="en-US"/>
              </a:p>
            </p:txBody>
          </p:sp>
        </p:grpSp>
        <p:grpSp>
          <p:nvGrpSpPr>
            <p:cNvPr id="35947" name="Group 125"/>
            <p:cNvGrpSpPr>
              <a:grpSpLocks/>
            </p:cNvGrpSpPr>
            <p:nvPr/>
          </p:nvGrpSpPr>
          <p:grpSpPr bwMode="auto">
            <a:xfrm>
              <a:off x="5541963" y="3132138"/>
              <a:ext cx="176212" cy="115887"/>
              <a:chOff x="7620" y="4995"/>
              <a:chExt cx="219" cy="128"/>
            </a:xfrm>
          </p:grpSpPr>
          <p:sp>
            <p:nvSpPr>
              <p:cNvPr id="35973" name="Oval 126"/>
              <p:cNvSpPr>
                <a:spLocks noChangeArrowheads="1"/>
              </p:cNvSpPr>
              <p:nvPr/>
            </p:nvSpPr>
            <p:spPr bwMode="auto">
              <a:xfrm rot="-5400000">
                <a:off x="7615" y="5000"/>
                <a:ext cx="128" cy="11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74" name="Line 127"/>
              <p:cNvSpPr>
                <a:spLocks noChangeShapeType="1"/>
              </p:cNvSpPr>
              <p:nvPr/>
            </p:nvSpPr>
            <p:spPr bwMode="auto">
              <a:xfrm rot="-5400000">
                <a:off x="7781" y="4986"/>
                <a:ext cx="0" cy="117"/>
              </a:xfrm>
              <a:prstGeom prst="line">
                <a:avLst/>
              </a:prstGeom>
              <a:noFill/>
              <a:ln w="9525">
                <a:solidFill>
                  <a:srgbClr val="000000"/>
                </a:solidFill>
                <a:round/>
                <a:headEnd/>
                <a:tailEnd/>
              </a:ln>
            </p:spPr>
            <p:txBody>
              <a:bodyPr/>
              <a:lstStyle/>
              <a:p>
                <a:endParaRPr lang="en-US"/>
              </a:p>
            </p:txBody>
          </p:sp>
        </p:grpSp>
        <p:grpSp>
          <p:nvGrpSpPr>
            <p:cNvPr id="35948" name="Group 128"/>
            <p:cNvGrpSpPr>
              <a:grpSpLocks/>
            </p:cNvGrpSpPr>
            <p:nvPr/>
          </p:nvGrpSpPr>
          <p:grpSpPr bwMode="auto">
            <a:xfrm>
              <a:off x="7488238" y="3579813"/>
              <a:ext cx="177800" cy="114300"/>
              <a:chOff x="10449" y="4924"/>
              <a:chExt cx="219" cy="127"/>
            </a:xfrm>
          </p:grpSpPr>
          <p:sp>
            <p:nvSpPr>
              <p:cNvPr id="35971" name="Oval 129"/>
              <p:cNvSpPr>
                <a:spLocks noChangeArrowheads="1"/>
              </p:cNvSpPr>
              <p:nvPr/>
            </p:nvSpPr>
            <p:spPr bwMode="auto">
              <a:xfrm rot="-5400000">
                <a:off x="10546" y="4929"/>
                <a:ext cx="127" cy="117"/>
              </a:xfrm>
              <a:prstGeom prst="ellipse">
                <a:avLst/>
              </a:prstGeom>
              <a:gradFill rotWithShape="1">
                <a:gsLst>
                  <a:gs pos="0">
                    <a:srgbClr val="FFFF00"/>
                  </a:gs>
                  <a:gs pos="100000">
                    <a:srgbClr val="767600"/>
                  </a:gs>
                </a:gsLst>
                <a:path path="rect">
                  <a:fillToRect r="100000" b="100000"/>
                </a:path>
              </a:gradFill>
              <a:ln w="9525">
                <a:noFill/>
                <a:round/>
                <a:headEnd/>
                <a:tailEnd/>
              </a:ln>
            </p:spPr>
            <p:txBody>
              <a:bodyPr/>
              <a:lstStyle/>
              <a:p>
                <a:endParaRPr lang="en-US"/>
              </a:p>
            </p:txBody>
          </p:sp>
          <p:sp>
            <p:nvSpPr>
              <p:cNvPr id="35972" name="Line 130"/>
              <p:cNvSpPr>
                <a:spLocks noChangeShapeType="1"/>
              </p:cNvSpPr>
              <p:nvPr/>
            </p:nvSpPr>
            <p:spPr bwMode="auto">
              <a:xfrm rot="5400000">
                <a:off x="10508" y="4939"/>
                <a:ext cx="0" cy="118"/>
              </a:xfrm>
              <a:prstGeom prst="line">
                <a:avLst/>
              </a:prstGeom>
              <a:noFill/>
              <a:ln w="9525">
                <a:solidFill>
                  <a:srgbClr val="000000"/>
                </a:solidFill>
                <a:round/>
                <a:headEnd/>
                <a:tailEnd/>
              </a:ln>
            </p:spPr>
            <p:txBody>
              <a:bodyPr/>
              <a:lstStyle/>
              <a:p>
                <a:endParaRPr lang="en-US"/>
              </a:p>
            </p:txBody>
          </p:sp>
        </p:grpSp>
        <p:sp>
          <p:nvSpPr>
            <p:cNvPr id="27759" name="Oval 111"/>
            <p:cNvSpPr>
              <a:spLocks noChangeArrowheads="1"/>
            </p:cNvSpPr>
            <p:nvPr/>
          </p:nvSpPr>
          <p:spPr bwMode="auto">
            <a:xfrm>
              <a:off x="5562600" y="2438400"/>
              <a:ext cx="2028825" cy="812800"/>
            </a:xfrm>
            <a:prstGeom prst="ellipse">
              <a:avLst/>
            </a:prstGeom>
            <a:gradFill rotWithShape="1">
              <a:gsLst>
                <a:gs pos="0">
                  <a:srgbClr val="FFCC00">
                    <a:gamma/>
                    <a:shade val="46275"/>
                    <a:invGamma/>
                  </a:srgbClr>
                </a:gs>
                <a:gs pos="50000">
                  <a:srgbClr val="FFCC00"/>
                </a:gs>
                <a:gs pos="100000">
                  <a:srgbClr val="FFCC00">
                    <a:gamma/>
                    <a:shade val="46275"/>
                    <a:invGamma/>
                  </a:srgbClr>
                </a:gs>
              </a:gsLst>
              <a:lin ang="0" scaled="1"/>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a:p>
          </p:txBody>
        </p:sp>
        <p:sp>
          <p:nvSpPr>
            <p:cNvPr id="35950" name="Text Box 115"/>
            <p:cNvSpPr txBox="1">
              <a:spLocks noChangeArrowheads="1"/>
            </p:cNvSpPr>
            <p:nvPr/>
          </p:nvSpPr>
          <p:spPr bwMode="auto">
            <a:xfrm>
              <a:off x="6172200" y="2667000"/>
              <a:ext cx="1016000" cy="304800"/>
            </a:xfrm>
            <a:prstGeom prst="rect">
              <a:avLst/>
            </a:prstGeom>
            <a:noFill/>
            <a:ln w="9525" algn="ctr">
              <a:noFill/>
              <a:miter lim="800000"/>
              <a:headEnd/>
              <a:tailEnd/>
            </a:ln>
          </p:spPr>
          <p:txBody>
            <a:bodyPr/>
            <a:lstStyle/>
            <a:p>
              <a:r>
                <a:rPr lang="en-US" b="1">
                  <a:latin typeface="Century Gothic" pitchFamily="34" charset="0"/>
                </a:rPr>
                <a:t>Enz IIc</a:t>
              </a:r>
            </a:p>
          </p:txBody>
        </p:sp>
        <p:sp>
          <p:nvSpPr>
            <p:cNvPr id="35951" name="AutoShape 112"/>
            <p:cNvSpPr>
              <a:spLocks noChangeArrowheads="1"/>
            </p:cNvSpPr>
            <p:nvPr/>
          </p:nvSpPr>
          <p:spPr bwMode="auto">
            <a:xfrm>
              <a:off x="5181600" y="2895600"/>
              <a:ext cx="1016000" cy="487363"/>
            </a:xfrm>
            <a:prstGeom prst="curvedDownArrow">
              <a:avLst>
                <a:gd name="adj1" fmla="val 41694"/>
                <a:gd name="adj2" fmla="val 83388"/>
                <a:gd name="adj3" fmla="val 33333"/>
              </a:avLst>
            </a:prstGeom>
            <a:solidFill>
              <a:srgbClr val="FF00FF"/>
            </a:solidFill>
            <a:ln w="9525">
              <a:noFill/>
              <a:miter lim="800000"/>
              <a:headEnd/>
              <a:tailEnd/>
            </a:ln>
          </p:spPr>
          <p:txBody>
            <a:bodyPr/>
            <a:lstStyle/>
            <a:p>
              <a:endParaRPr lang="en-US"/>
            </a:p>
          </p:txBody>
        </p:sp>
        <p:sp>
          <p:nvSpPr>
            <p:cNvPr id="27673" name="Oval 25"/>
            <p:cNvSpPr>
              <a:spLocks noChangeArrowheads="1"/>
            </p:cNvSpPr>
            <p:nvPr/>
          </p:nvSpPr>
          <p:spPr bwMode="auto">
            <a:xfrm flipV="1">
              <a:off x="1676400" y="4038600"/>
              <a:ext cx="288925" cy="323850"/>
            </a:xfrm>
            <a:prstGeom prst="ellipse">
              <a:avLst/>
            </a:prstGeom>
            <a:gradFill rotWithShape="1">
              <a:gsLst>
                <a:gs pos="0">
                  <a:srgbClr val="CC00FF"/>
                </a:gs>
                <a:gs pos="100000">
                  <a:srgbClr val="CC00FF">
                    <a:gamma/>
                    <a:shade val="46275"/>
                    <a:invGamma/>
                  </a:srgbClr>
                </a:gs>
              </a:gsLst>
              <a:path path="rect">
                <a:fillToRect r="100000" b="100000"/>
              </a:path>
            </a:gradFill>
            <a:ln w="9525">
              <a:noFill/>
              <a:round/>
              <a:headEnd/>
              <a:tailEnd/>
            </a:ln>
            <a:effectLst>
              <a:outerShdw dist="35921" dir="2700000" algn="ctr" rotWithShape="0">
                <a:srgbClr val="808080"/>
              </a:outerShdw>
            </a:effectLst>
          </p:spPr>
          <p:txBody>
            <a:bodyPr/>
            <a:lstStyle/>
            <a:p>
              <a:pPr>
                <a:defRPr/>
              </a:pPr>
              <a:endParaRPr lang="en-US" sz="1200">
                <a:latin typeface="Times New Roman" pitchFamily="18" charset="0"/>
              </a:endParaRPr>
            </a:p>
            <a:p>
              <a:pPr>
                <a:defRPr/>
              </a:pPr>
              <a:endParaRPr lang="en-US">
                <a:latin typeface="Arial Rounded MT Bold" pitchFamily="34" charset="0"/>
              </a:endParaRPr>
            </a:p>
          </p:txBody>
        </p:sp>
        <p:grpSp>
          <p:nvGrpSpPr>
            <p:cNvPr id="8" name="Group 134"/>
            <p:cNvGrpSpPr>
              <a:grpSpLocks/>
            </p:cNvGrpSpPr>
            <p:nvPr/>
          </p:nvGrpSpPr>
          <p:grpSpPr bwMode="auto">
            <a:xfrm>
              <a:off x="838200" y="3962400"/>
              <a:ext cx="869950" cy="855663"/>
              <a:chOff x="144" y="2352"/>
              <a:chExt cx="548" cy="539"/>
            </a:xfrm>
          </p:grpSpPr>
          <p:sp>
            <p:nvSpPr>
              <p:cNvPr id="35969" name="Text Box 22"/>
              <p:cNvSpPr txBox="1">
                <a:spLocks noChangeArrowheads="1"/>
              </p:cNvSpPr>
              <p:nvPr/>
            </p:nvSpPr>
            <p:spPr bwMode="auto">
              <a:xfrm>
                <a:off x="144" y="2496"/>
                <a:ext cx="548" cy="395"/>
              </a:xfrm>
              <a:prstGeom prst="rect">
                <a:avLst/>
              </a:prstGeom>
              <a:noFill/>
              <a:ln w="9525">
                <a:noFill/>
                <a:miter lim="800000"/>
                <a:headEnd/>
                <a:tailEnd/>
              </a:ln>
            </p:spPr>
            <p:txBody>
              <a:bodyPr/>
              <a:lstStyle/>
              <a:p>
                <a:pPr algn="just"/>
                <a:r>
                  <a:rPr lang="en-US" sz="1200">
                    <a:latin typeface="Century Gothic" pitchFamily="34" charset="0"/>
                  </a:rPr>
                  <a:t>Pyruvate</a:t>
                </a:r>
              </a:p>
              <a:p>
                <a:endParaRPr lang="en-US" sz="1200">
                  <a:latin typeface="Century Gothic" pitchFamily="34" charset="0"/>
                </a:endParaRPr>
              </a:p>
            </p:txBody>
          </p:sp>
          <p:sp>
            <p:nvSpPr>
              <p:cNvPr id="35970" name="Text Box 133"/>
              <p:cNvSpPr txBox="1">
                <a:spLocks noChangeArrowheads="1"/>
              </p:cNvSpPr>
              <p:nvPr/>
            </p:nvSpPr>
            <p:spPr bwMode="auto">
              <a:xfrm>
                <a:off x="288" y="2352"/>
                <a:ext cx="288" cy="231"/>
              </a:xfrm>
              <a:prstGeom prst="rect">
                <a:avLst/>
              </a:prstGeom>
              <a:noFill/>
              <a:ln w="9525">
                <a:noFill/>
                <a:miter lim="800000"/>
                <a:headEnd/>
                <a:tailEnd/>
              </a:ln>
            </p:spPr>
            <p:txBody>
              <a:bodyPr>
                <a:spAutoFit/>
              </a:bodyPr>
              <a:lstStyle/>
              <a:p>
                <a:pPr>
                  <a:spcBef>
                    <a:spcPct val="50000"/>
                  </a:spcBef>
                </a:pPr>
                <a:r>
                  <a:rPr lang="en-US">
                    <a:latin typeface="Arial Rounded MT Bold" pitchFamily="34" charset="0"/>
                  </a:rPr>
                  <a:t>+</a:t>
                </a:r>
              </a:p>
            </p:txBody>
          </p:sp>
        </p:grpSp>
        <p:sp>
          <p:nvSpPr>
            <p:cNvPr id="27784" name="Oval 136"/>
            <p:cNvSpPr>
              <a:spLocks noChangeArrowheads="1"/>
            </p:cNvSpPr>
            <p:nvPr/>
          </p:nvSpPr>
          <p:spPr bwMode="auto">
            <a:xfrm flipV="1">
              <a:off x="6207125" y="3171825"/>
              <a:ext cx="288925" cy="323850"/>
            </a:xfrm>
            <a:prstGeom prst="ellipse">
              <a:avLst/>
            </a:prstGeom>
            <a:gradFill rotWithShape="1">
              <a:gsLst>
                <a:gs pos="0">
                  <a:srgbClr val="CC00FF"/>
                </a:gs>
                <a:gs pos="100000">
                  <a:srgbClr val="CC00FF">
                    <a:gamma/>
                    <a:shade val="46275"/>
                    <a:invGamma/>
                  </a:srgbClr>
                </a:gs>
              </a:gsLst>
              <a:path path="rect">
                <a:fillToRect r="100000" b="100000"/>
              </a:path>
            </a:gradFill>
            <a:ln w="9525">
              <a:noFill/>
              <a:round/>
              <a:headEnd/>
              <a:tailEnd/>
            </a:ln>
            <a:effectLst>
              <a:outerShdw dist="35921" dir="2700000" algn="ctr" rotWithShape="0">
                <a:srgbClr val="808080"/>
              </a:outerShdw>
            </a:effectLst>
          </p:spPr>
          <p:txBody>
            <a:bodyPr/>
            <a:lstStyle/>
            <a:p>
              <a:pPr>
                <a:defRPr/>
              </a:pPr>
              <a:endParaRPr lang="en-US" sz="1200">
                <a:latin typeface="Times New Roman" pitchFamily="18" charset="0"/>
              </a:endParaRPr>
            </a:p>
            <a:p>
              <a:pPr>
                <a:defRPr/>
              </a:pPr>
              <a:endParaRPr lang="en-US">
                <a:latin typeface="Arial Rounded MT Bold" pitchFamily="34" charset="0"/>
              </a:endParaRPr>
            </a:p>
          </p:txBody>
        </p:sp>
        <p:sp>
          <p:nvSpPr>
            <p:cNvPr id="27785" name="Oval 137"/>
            <p:cNvSpPr>
              <a:spLocks noChangeArrowheads="1"/>
            </p:cNvSpPr>
            <p:nvPr/>
          </p:nvSpPr>
          <p:spPr bwMode="auto">
            <a:xfrm flipV="1">
              <a:off x="8610600" y="3200400"/>
              <a:ext cx="288925" cy="323850"/>
            </a:xfrm>
            <a:prstGeom prst="ellipse">
              <a:avLst/>
            </a:prstGeom>
            <a:gradFill rotWithShape="1">
              <a:gsLst>
                <a:gs pos="0">
                  <a:srgbClr val="CC00FF"/>
                </a:gs>
                <a:gs pos="100000">
                  <a:srgbClr val="CC00FF">
                    <a:gamma/>
                    <a:shade val="46275"/>
                    <a:invGamma/>
                  </a:srgbClr>
                </a:gs>
              </a:gsLst>
              <a:path path="rect">
                <a:fillToRect r="100000" b="100000"/>
              </a:path>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sz="1200">
                <a:latin typeface="Times New Roman" pitchFamily="18" charset="0"/>
              </a:endParaRPr>
            </a:p>
            <a:p>
              <a:pPr>
                <a:defRPr/>
              </a:pPr>
              <a:endParaRPr lang="en-US">
                <a:latin typeface="Arial Rounded MT Bold" pitchFamily="34" charset="0"/>
              </a:endParaRPr>
            </a:p>
          </p:txBody>
        </p:sp>
        <p:sp>
          <p:nvSpPr>
            <p:cNvPr id="35959" name="AutoShape 141"/>
            <p:cNvSpPr>
              <a:spLocks/>
            </p:cNvSpPr>
            <p:nvPr/>
          </p:nvSpPr>
          <p:spPr bwMode="auto">
            <a:xfrm rot="-5400000">
              <a:off x="3505200" y="-152400"/>
              <a:ext cx="228600" cy="3886200"/>
            </a:xfrm>
            <a:prstGeom prst="rightBrace">
              <a:avLst>
                <a:gd name="adj1" fmla="val 141667"/>
                <a:gd name="adj2" fmla="val 50000"/>
              </a:avLst>
            </a:prstGeom>
            <a:noFill/>
            <a:ln w="28575">
              <a:solidFill>
                <a:schemeClr val="tx1"/>
              </a:solidFill>
              <a:round/>
              <a:headEnd/>
              <a:tailEnd/>
            </a:ln>
          </p:spPr>
          <p:txBody>
            <a:bodyPr wrap="none" anchor="ctr"/>
            <a:lstStyle/>
            <a:p>
              <a:endParaRPr lang="en-US"/>
            </a:p>
          </p:txBody>
        </p:sp>
        <p:sp>
          <p:nvSpPr>
            <p:cNvPr id="35960" name="Text Box 142"/>
            <p:cNvSpPr txBox="1">
              <a:spLocks noChangeArrowheads="1"/>
            </p:cNvSpPr>
            <p:nvPr/>
          </p:nvSpPr>
          <p:spPr bwMode="auto">
            <a:xfrm>
              <a:off x="2362200" y="1371600"/>
              <a:ext cx="2819400" cy="366713"/>
            </a:xfrm>
            <a:prstGeom prst="rect">
              <a:avLst/>
            </a:prstGeom>
            <a:noFill/>
            <a:ln w="9525">
              <a:noFill/>
              <a:miter lim="800000"/>
              <a:headEnd/>
              <a:tailEnd/>
            </a:ln>
          </p:spPr>
          <p:txBody>
            <a:bodyPr>
              <a:spAutoFit/>
            </a:bodyPr>
            <a:lstStyle/>
            <a:p>
              <a:pPr>
                <a:spcBef>
                  <a:spcPct val="50000"/>
                </a:spcBef>
              </a:pPr>
              <a:r>
                <a:rPr lang="en-US">
                  <a:latin typeface="Arial Rounded MT Bold" pitchFamily="34" charset="0"/>
                </a:rPr>
                <a:t>Cytoplasmic proteins</a:t>
              </a:r>
            </a:p>
          </p:txBody>
        </p:sp>
        <p:sp>
          <p:nvSpPr>
            <p:cNvPr id="35961" name="AutoShape 143"/>
            <p:cNvSpPr>
              <a:spLocks/>
            </p:cNvSpPr>
            <p:nvPr/>
          </p:nvSpPr>
          <p:spPr bwMode="auto">
            <a:xfrm rot="-5400000">
              <a:off x="6515100" y="647700"/>
              <a:ext cx="228600" cy="1981200"/>
            </a:xfrm>
            <a:prstGeom prst="rightBrace">
              <a:avLst>
                <a:gd name="adj1" fmla="val 72222"/>
                <a:gd name="adj2" fmla="val 50000"/>
              </a:avLst>
            </a:prstGeom>
            <a:noFill/>
            <a:ln w="28575">
              <a:solidFill>
                <a:schemeClr val="tx1"/>
              </a:solidFill>
              <a:round/>
              <a:headEnd/>
              <a:tailEnd/>
            </a:ln>
          </p:spPr>
          <p:txBody>
            <a:bodyPr wrap="none" anchor="ctr"/>
            <a:lstStyle/>
            <a:p>
              <a:endParaRPr lang="en-US"/>
            </a:p>
          </p:txBody>
        </p:sp>
        <p:sp>
          <p:nvSpPr>
            <p:cNvPr id="35962" name="Text Box 144"/>
            <p:cNvSpPr txBox="1">
              <a:spLocks noChangeArrowheads="1"/>
            </p:cNvSpPr>
            <p:nvPr/>
          </p:nvSpPr>
          <p:spPr bwMode="auto">
            <a:xfrm>
              <a:off x="5181600" y="1166813"/>
              <a:ext cx="2971800" cy="779462"/>
            </a:xfrm>
            <a:prstGeom prst="rect">
              <a:avLst/>
            </a:prstGeom>
            <a:noFill/>
            <a:ln w="9525">
              <a:noFill/>
              <a:miter lim="800000"/>
              <a:headEnd/>
              <a:tailEnd/>
            </a:ln>
          </p:spPr>
          <p:txBody>
            <a:bodyPr>
              <a:spAutoFit/>
            </a:bodyPr>
            <a:lstStyle/>
            <a:p>
              <a:pPr>
                <a:spcBef>
                  <a:spcPct val="50000"/>
                </a:spcBef>
              </a:pPr>
              <a:r>
                <a:rPr lang="en-US" dirty="0" err="1">
                  <a:latin typeface="Arial Rounded MT Bold" pitchFamily="34" charset="0"/>
                </a:rPr>
                <a:t>Transmembrane</a:t>
              </a:r>
              <a:r>
                <a:rPr lang="en-US" dirty="0">
                  <a:latin typeface="Arial Rounded MT Bold" pitchFamily="34" charset="0"/>
                </a:rPr>
                <a:t> protein</a:t>
              </a:r>
            </a:p>
            <a:p>
              <a:pPr>
                <a:spcBef>
                  <a:spcPct val="50000"/>
                </a:spcBef>
              </a:pPr>
              <a:endParaRPr lang="en-US" dirty="0">
                <a:latin typeface="Arial Rounded MT Bold" pitchFamily="34" charset="0"/>
              </a:endParaRPr>
            </a:p>
          </p:txBody>
        </p:sp>
        <p:sp>
          <p:nvSpPr>
            <p:cNvPr id="35963" name="AutoShape 145"/>
            <p:cNvSpPr>
              <a:spLocks/>
            </p:cNvSpPr>
            <p:nvPr/>
          </p:nvSpPr>
          <p:spPr bwMode="auto">
            <a:xfrm rot="5400000">
              <a:off x="2362200" y="2819400"/>
              <a:ext cx="76200" cy="1600200"/>
            </a:xfrm>
            <a:prstGeom prst="rightBracket">
              <a:avLst>
                <a:gd name="adj" fmla="val 175000"/>
              </a:avLst>
            </a:prstGeom>
            <a:noFill/>
            <a:ln w="9525">
              <a:solidFill>
                <a:schemeClr val="tx1"/>
              </a:solidFill>
              <a:round/>
              <a:headEnd/>
              <a:tailEnd/>
            </a:ln>
          </p:spPr>
          <p:txBody>
            <a:bodyPr wrap="none" anchor="ctr"/>
            <a:lstStyle/>
            <a:p>
              <a:endParaRPr lang="en-US"/>
            </a:p>
          </p:txBody>
        </p:sp>
        <p:sp>
          <p:nvSpPr>
            <p:cNvPr id="35964" name="AutoShape 146"/>
            <p:cNvSpPr>
              <a:spLocks/>
            </p:cNvSpPr>
            <p:nvPr/>
          </p:nvSpPr>
          <p:spPr bwMode="auto">
            <a:xfrm rot="5400000">
              <a:off x="4267200" y="2438400"/>
              <a:ext cx="152400" cy="2286000"/>
            </a:xfrm>
            <a:prstGeom prst="rightBracket">
              <a:avLst>
                <a:gd name="adj" fmla="val 125000"/>
              </a:avLst>
            </a:prstGeom>
            <a:noFill/>
            <a:ln w="9525">
              <a:solidFill>
                <a:schemeClr val="tx1"/>
              </a:solidFill>
              <a:round/>
              <a:headEnd/>
              <a:tailEnd/>
            </a:ln>
          </p:spPr>
          <p:txBody>
            <a:bodyPr wrap="none" anchor="ctr"/>
            <a:lstStyle/>
            <a:p>
              <a:endParaRPr lang="en-US"/>
            </a:p>
          </p:txBody>
        </p:sp>
        <p:sp>
          <p:nvSpPr>
            <p:cNvPr id="35965" name="Text Box 147"/>
            <p:cNvSpPr txBox="1">
              <a:spLocks noChangeArrowheads="1"/>
            </p:cNvSpPr>
            <p:nvPr/>
          </p:nvSpPr>
          <p:spPr bwMode="auto">
            <a:xfrm>
              <a:off x="1219200" y="3733800"/>
              <a:ext cx="2209800" cy="304800"/>
            </a:xfrm>
            <a:prstGeom prst="rect">
              <a:avLst/>
            </a:prstGeom>
            <a:noFill/>
            <a:ln w="9525">
              <a:noFill/>
              <a:miter lim="800000"/>
              <a:headEnd/>
              <a:tailEnd/>
            </a:ln>
          </p:spPr>
          <p:txBody>
            <a:bodyPr/>
            <a:lstStyle/>
            <a:p>
              <a:r>
                <a:rPr lang="en-US" altLang="zh-CN" sz="1200" b="1">
                  <a:latin typeface="Century Gothic" pitchFamily="34" charset="0"/>
                  <a:ea typeface="SimSun" pitchFamily="2" charset="-122"/>
                </a:rPr>
                <a:t>Non-specific components</a:t>
              </a:r>
              <a:endParaRPr lang="en-US" sz="1200" b="1">
                <a:latin typeface="Century Gothic" pitchFamily="34" charset="0"/>
              </a:endParaRPr>
            </a:p>
          </p:txBody>
        </p:sp>
        <p:sp>
          <p:nvSpPr>
            <p:cNvPr id="35966" name="Text Box 148"/>
            <p:cNvSpPr txBox="1">
              <a:spLocks noChangeArrowheads="1"/>
            </p:cNvSpPr>
            <p:nvPr/>
          </p:nvSpPr>
          <p:spPr bwMode="auto">
            <a:xfrm>
              <a:off x="3352800" y="3657600"/>
              <a:ext cx="2209800" cy="304800"/>
            </a:xfrm>
            <a:prstGeom prst="rect">
              <a:avLst/>
            </a:prstGeom>
            <a:noFill/>
            <a:ln w="9525">
              <a:noFill/>
              <a:miter lim="800000"/>
              <a:headEnd/>
              <a:tailEnd/>
            </a:ln>
          </p:spPr>
          <p:txBody>
            <a:bodyPr/>
            <a:lstStyle/>
            <a:p>
              <a:r>
                <a:rPr lang="en-US" altLang="zh-CN" sz="1200" b="1" dirty="0">
                  <a:latin typeface="Century Gothic" pitchFamily="34" charset="0"/>
                  <a:ea typeface="SimSun" pitchFamily="2" charset="-122"/>
                </a:rPr>
                <a:t>Specific components</a:t>
              </a:r>
              <a:endParaRPr lang="en-US" sz="1200" b="1" dirty="0">
                <a:latin typeface="Century Gothic" pitchFamily="34" charset="0"/>
              </a:endParaRPr>
            </a:p>
          </p:txBody>
        </p:sp>
        <p:sp>
          <p:nvSpPr>
            <p:cNvPr id="143" name="Oval 18"/>
            <p:cNvSpPr>
              <a:spLocks noChangeArrowheads="1"/>
            </p:cNvSpPr>
            <p:nvPr/>
          </p:nvSpPr>
          <p:spPr bwMode="auto">
            <a:xfrm flipV="1">
              <a:off x="1676400" y="4038600"/>
              <a:ext cx="290513" cy="323850"/>
            </a:xfrm>
            <a:prstGeom prst="ellipse">
              <a:avLst/>
            </a:prstGeom>
            <a:gradFill rotWithShape="1">
              <a:gsLst>
                <a:gs pos="0">
                  <a:srgbClr val="CC00FF"/>
                </a:gs>
                <a:gs pos="100000">
                  <a:srgbClr val="CC00FF">
                    <a:gamma/>
                    <a:shade val="46275"/>
                    <a:invGamma/>
                  </a:srgbClr>
                </a:gs>
              </a:gsLst>
              <a:path path="rect">
                <a:fillToRect r="100000" b="100000"/>
              </a:path>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sz="1200">
                <a:latin typeface="Times New Roman" pitchFamily="18" charset="0"/>
              </a:endParaRPr>
            </a:p>
            <a:p>
              <a:pPr>
                <a:defRPr/>
              </a:pPr>
              <a:endParaRPr lang="en-US">
                <a:latin typeface="Arial Rounded MT Bold" pitchFamily="34" charset="0"/>
              </a:endParaRPr>
            </a:p>
          </p:txBody>
        </p:sp>
        <p:sp>
          <p:nvSpPr>
            <p:cNvPr id="35968" name="AutoShape 117"/>
            <p:cNvSpPr>
              <a:spLocks noChangeArrowheads="1"/>
            </p:cNvSpPr>
            <p:nvPr/>
          </p:nvSpPr>
          <p:spPr bwMode="auto">
            <a:xfrm rot="-5040084">
              <a:off x="6791325" y="2820988"/>
              <a:ext cx="454025" cy="1104900"/>
            </a:xfrm>
            <a:prstGeom prst="curvedLeftArrow">
              <a:avLst>
                <a:gd name="adj1" fmla="val 80184"/>
                <a:gd name="adj2" fmla="val 160356"/>
                <a:gd name="adj3" fmla="val 33333"/>
              </a:avLst>
            </a:prstGeom>
            <a:solidFill>
              <a:srgbClr val="FF00FF"/>
            </a:solidFill>
            <a:ln w="9525">
              <a:noFill/>
              <a:miter lim="800000"/>
              <a:headEnd/>
              <a:tailEnd/>
            </a:ln>
          </p:spPr>
          <p:txBody>
            <a:bodyPr/>
            <a:lstStyle/>
            <a:p>
              <a:endParaRPr lang="en-US"/>
            </a:p>
          </p:txBody>
        </p:sp>
      </p:grpSp>
      <p:sp>
        <p:nvSpPr>
          <p:cNvPr id="144" name="Rectangle 143"/>
          <p:cNvSpPr/>
          <p:nvPr/>
        </p:nvSpPr>
        <p:spPr>
          <a:xfrm>
            <a:off x="1705198" y="381000"/>
            <a:ext cx="5570756" cy="523220"/>
          </a:xfrm>
          <a:prstGeom prst="rect">
            <a:avLst/>
          </a:prstGeom>
        </p:spPr>
        <p:txBody>
          <a:bodyPr wrap="none">
            <a:spAutoFit/>
          </a:bodyPr>
          <a:lstStyle/>
          <a:p>
            <a:pPr algn="ctr">
              <a:spcBef>
                <a:spcPct val="50000"/>
              </a:spcBef>
            </a:pPr>
            <a:r>
              <a:rPr lang="en-US" sz="2800" b="1" dirty="0">
                <a:solidFill>
                  <a:srgbClr val="000000"/>
                </a:solidFill>
                <a:latin typeface="Century Gothic" pitchFamily="34" charset="0"/>
              </a:rPr>
              <a:t>The </a:t>
            </a:r>
            <a:r>
              <a:rPr lang="en-US" sz="2800" b="1" dirty="0" err="1">
                <a:solidFill>
                  <a:srgbClr val="000000"/>
                </a:solidFill>
                <a:latin typeface="Century Gothic" pitchFamily="34" charset="0"/>
              </a:rPr>
              <a:t>Phosphotransferase</a:t>
            </a:r>
            <a:r>
              <a:rPr lang="en-US" sz="2800" b="1" dirty="0">
                <a:solidFill>
                  <a:srgbClr val="000000"/>
                </a:solidFill>
                <a:latin typeface="Century Gothic" pitchFamily="34" charset="0"/>
              </a:rPr>
              <a:t> System</a:t>
            </a:r>
          </a:p>
        </p:txBody>
      </p:sp>
      <p:sp>
        <p:nvSpPr>
          <p:cNvPr id="3" name="TextBox 2"/>
          <p:cNvSpPr txBox="1"/>
          <p:nvPr/>
        </p:nvSpPr>
        <p:spPr>
          <a:xfrm>
            <a:off x="4495800" y="4267200"/>
            <a:ext cx="1120168" cy="461665"/>
          </a:xfrm>
          <a:prstGeom prst="rect">
            <a:avLst/>
          </a:prstGeom>
          <a:noFill/>
        </p:spPr>
        <p:txBody>
          <a:bodyPr wrap="none" rtlCol="0">
            <a:spAutoFit/>
          </a:bodyPr>
          <a:lstStyle/>
          <a:p>
            <a:r>
              <a:rPr lang="en-US" sz="2400" b="1" dirty="0">
                <a:latin typeface="Century Gothic"/>
                <a:cs typeface="Century Gothic"/>
              </a:rPr>
              <a:t>INSIDE</a:t>
            </a:r>
          </a:p>
        </p:txBody>
      </p:sp>
      <p:sp>
        <p:nvSpPr>
          <p:cNvPr id="146" name="TextBox 145"/>
          <p:cNvSpPr txBox="1"/>
          <p:nvPr/>
        </p:nvSpPr>
        <p:spPr>
          <a:xfrm>
            <a:off x="7543800" y="4267200"/>
            <a:ext cx="1600200" cy="461665"/>
          </a:xfrm>
          <a:prstGeom prst="rect">
            <a:avLst/>
          </a:prstGeom>
          <a:noFill/>
        </p:spPr>
        <p:txBody>
          <a:bodyPr wrap="square" rtlCol="0">
            <a:spAutoFit/>
          </a:bodyPr>
          <a:lstStyle/>
          <a:p>
            <a:r>
              <a:rPr lang="en-US" sz="2400" b="1" dirty="0">
                <a:latin typeface="Century Gothic"/>
                <a:cs typeface="Century Gothic"/>
              </a:rPr>
              <a:t>OUTSIDE</a:t>
            </a:r>
          </a:p>
        </p:txBody>
      </p:sp>
    </p:spTree>
    <p:extLst>
      <p:ext uri="{BB962C8B-B14F-4D97-AF65-F5344CB8AC3E}">
        <p14:creationId xmlns:p14="http://schemas.microsoft.com/office/powerpoint/2010/main" val="884606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NAR 2007                             Cytoplasm. Membrane n Cell Wall</a:t>
            </a:r>
          </a:p>
        </p:txBody>
      </p:sp>
      <p:sp>
        <p:nvSpPr>
          <p:cNvPr id="3" name="Slide Number Placeholder 2"/>
          <p:cNvSpPr>
            <a:spLocks noGrp="1"/>
          </p:cNvSpPr>
          <p:nvPr>
            <p:ph type="sldNum" sz="quarter" idx="12"/>
          </p:nvPr>
        </p:nvSpPr>
        <p:spPr/>
        <p:txBody>
          <a:bodyPr/>
          <a:lstStyle/>
          <a:p>
            <a:pPr>
              <a:defRPr/>
            </a:pPr>
            <a:fld id="{6028F243-6321-48E8-8D44-6BB1B9D95F97}" type="slidenum">
              <a:rPr lang="en-US" smtClean="0"/>
              <a:pPr>
                <a:defRPr/>
              </a:pPr>
              <a:t>35</a:t>
            </a:fld>
            <a:endParaRPr lang="en-US"/>
          </a:p>
        </p:txBody>
      </p:sp>
      <p:pic>
        <p:nvPicPr>
          <p:cNvPr id="4" name="Active Transport by Group Translocation Animation Vide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8066" y="533399"/>
            <a:ext cx="7521534" cy="5636575"/>
          </a:xfrm>
          <a:prstGeom prst="rect">
            <a:avLst/>
          </a:prstGeom>
        </p:spPr>
      </p:pic>
    </p:spTree>
    <p:extLst>
      <p:ext uri="{BB962C8B-B14F-4D97-AF65-F5344CB8AC3E}">
        <p14:creationId xmlns:p14="http://schemas.microsoft.com/office/powerpoint/2010/main" val="25135247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5122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453"/>
            <a:ext cx="7886700" cy="1325563"/>
          </a:xfrm>
        </p:spPr>
        <p:txBody>
          <a:bodyPr/>
          <a:lstStyle/>
          <a:p>
            <a:r>
              <a:rPr lang="en-US" altLang="zh-CN" sz="3200" b="1" dirty="0">
                <a:solidFill>
                  <a:srgbClr val="000000"/>
                </a:solidFill>
                <a:latin typeface="+mn-lt"/>
                <a:ea typeface="SimSun" pitchFamily="2" charset="-122"/>
              </a:rPr>
              <a:t>Mechanism 2: Active Transport </a:t>
            </a:r>
            <a:endParaRPr lang="en-US" sz="3200" dirty="0">
              <a:solidFill>
                <a:srgbClr val="000000"/>
              </a:solidFill>
              <a:latin typeface="+mn-lt"/>
            </a:endParaRPr>
          </a:p>
        </p:txBody>
      </p:sp>
      <p:sp>
        <p:nvSpPr>
          <p:cNvPr id="39941" name="Rectangle 3"/>
          <p:cNvSpPr>
            <a:spLocks noGrp="1" noChangeArrowheads="1"/>
          </p:cNvSpPr>
          <p:nvPr>
            <p:ph idx="1"/>
          </p:nvPr>
        </p:nvSpPr>
        <p:spPr>
          <a:xfrm>
            <a:off x="628650" y="1542328"/>
            <a:ext cx="8001000" cy="4906963"/>
          </a:xfrm>
        </p:spPr>
        <p:txBody>
          <a:bodyPr/>
          <a:lstStyle/>
          <a:p>
            <a:pPr>
              <a:buClr>
                <a:schemeClr val="tx1"/>
              </a:buClr>
            </a:pPr>
            <a:r>
              <a:rPr lang="en-US" altLang="zh-CN" sz="2600" dirty="0">
                <a:ea typeface="SimSun" pitchFamily="2" charset="-122"/>
              </a:rPr>
              <a:t>Is an </a:t>
            </a:r>
            <a:r>
              <a:rPr lang="en-US" altLang="zh-CN" sz="2600" b="1" dirty="0">
                <a:solidFill>
                  <a:srgbClr val="3333FF"/>
                </a:solidFill>
                <a:ea typeface="SimSun" pitchFamily="2" charset="-122"/>
              </a:rPr>
              <a:t>energy-dependent </a:t>
            </a:r>
            <a:r>
              <a:rPr lang="en-US" altLang="zh-CN" sz="2600" dirty="0">
                <a:solidFill>
                  <a:srgbClr val="000000"/>
                </a:solidFill>
                <a:ea typeface="SimSun" pitchFamily="2" charset="-122"/>
              </a:rPr>
              <a:t>pumping system.</a:t>
            </a:r>
          </a:p>
          <a:p>
            <a:pPr>
              <a:buClr>
                <a:schemeClr val="tx1"/>
              </a:buClr>
            </a:pPr>
            <a:endParaRPr lang="en-US" altLang="zh-CN" sz="2600" dirty="0">
              <a:solidFill>
                <a:srgbClr val="000000"/>
              </a:solidFill>
              <a:ea typeface="SimSun" pitchFamily="2" charset="-122"/>
            </a:endParaRPr>
          </a:p>
          <a:p>
            <a:pPr>
              <a:buClr>
                <a:schemeClr val="tx1"/>
              </a:buClr>
            </a:pPr>
            <a:r>
              <a:rPr lang="en-US" altLang="zh-CN" sz="2600" dirty="0">
                <a:ea typeface="SimSun" pitchFamily="2" charset="-122"/>
              </a:rPr>
              <a:t>Substance being transported combines with a </a:t>
            </a:r>
            <a:r>
              <a:rPr lang="en-US" altLang="zh-CN" sz="2600" b="1" dirty="0">
                <a:solidFill>
                  <a:srgbClr val="3333FF"/>
                </a:solidFill>
                <a:ea typeface="SimSun" pitchFamily="2" charset="-122"/>
              </a:rPr>
              <a:t>membrane-bound carrier (membrane protein)</a:t>
            </a:r>
            <a:r>
              <a:rPr lang="en-US" altLang="zh-CN" sz="2600" dirty="0">
                <a:ea typeface="SimSun" pitchFamily="2" charset="-122"/>
              </a:rPr>
              <a:t>, which then releases the </a:t>
            </a:r>
            <a:r>
              <a:rPr lang="en-US" altLang="zh-CN" sz="2600" b="1" dirty="0">
                <a:solidFill>
                  <a:srgbClr val="3333FF"/>
                </a:solidFill>
                <a:ea typeface="SimSun" pitchFamily="2" charset="-122"/>
              </a:rPr>
              <a:t>chemically unchanged substance</a:t>
            </a:r>
            <a:r>
              <a:rPr lang="en-US" altLang="zh-CN" sz="2600" dirty="0">
                <a:ea typeface="SimSun" pitchFamily="2" charset="-122"/>
              </a:rPr>
              <a:t> inside the cell. </a:t>
            </a:r>
          </a:p>
          <a:p>
            <a:pPr>
              <a:buClr>
                <a:schemeClr val="tx1"/>
              </a:buClr>
            </a:pPr>
            <a:endParaRPr lang="en-US" altLang="zh-CN" sz="2600" dirty="0">
              <a:ea typeface="SimSun" pitchFamily="2" charset="-122"/>
            </a:endParaRPr>
          </a:p>
          <a:p>
            <a:pPr>
              <a:buClr>
                <a:schemeClr val="tx1"/>
              </a:buClr>
            </a:pPr>
            <a:r>
              <a:rPr lang="en-US" altLang="zh-CN" sz="2600" dirty="0">
                <a:ea typeface="SimSun" pitchFamily="2" charset="-122"/>
              </a:rPr>
              <a:t>Since the substance is not altered during the transport process (if it is not consumed in cell reactions) the </a:t>
            </a:r>
            <a:r>
              <a:rPr lang="en-US" altLang="zh-CN" sz="2600" b="1" dirty="0">
                <a:solidFill>
                  <a:srgbClr val="0000FF"/>
                </a:solidFill>
                <a:ea typeface="SimSun" pitchFamily="2" charset="-122"/>
              </a:rPr>
              <a:t>concentration inside may reach many times the external concentration. </a:t>
            </a:r>
          </a:p>
          <a:p>
            <a:pPr>
              <a:buClr>
                <a:schemeClr val="tx1"/>
              </a:buClr>
            </a:pPr>
            <a:endParaRPr lang="en-US" sz="2600" dirty="0"/>
          </a:p>
        </p:txBody>
      </p:sp>
      <p:sp>
        <p:nvSpPr>
          <p:cNvPr id="39939" name="Slide Number Placeholder 5"/>
          <p:cNvSpPr>
            <a:spLocks noGrp="1"/>
          </p:cNvSpPr>
          <p:nvPr>
            <p:ph type="sldNum" sz="quarter" idx="12"/>
          </p:nvPr>
        </p:nvSpPr>
        <p:spPr>
          <a:noFill/>
        </p:spPr>
        <p:txBody>
          <a:bodyPr/>
          <a:lstStyle/>
          <a:p>
            <a:fld id="{5B02AC04-7E9F-49E7-BDE7-AE9C374EBD7E}" type="slidenum">
              <a:rPr lang="en-US" smtClean="0"/>
              <a:pPr/>
              <a:t>36</a:t>
            </a:fld>
            <a:endParaRPr lang="en-US"/>
          </a:p>
        </p:txBody>
      </p:sp>
    </p:spTree>
    <p:extLst>
      <p:ext uri="{BB962C8B-B14F-4D97-AF65-F5344CB8AC3E}">
        <p14:creationId xmlns:p14="http://schemas.microsoft.com/office/powerpoint/2010/main" val="3530752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ltLang="zh-CN" sz="2800" b="1" dirty="0">
                <a:solidFill>
                  <a:schemeClr val="tx1"/>
                </a:solidFill>
                <a:latin typeface="+mn-lt"/>
                <a:ea typeface="SimSun" pitchFamily="2" charset="-122"/>
              </a:rPr>
              <a:t>Substances Transported by Active Transport</a:t>
            </a:r>
            <a:endParaRPr lang="en-US" sz="2800" dirty="0">
              <a:solidFill>
                <a:schemeClr val="tx1"/>
              </a:solidFill>
              <a:latin typeface="+mn-lt"/>
            </a:endParaRPr>
          </a:p>
        </p:txBody>
      </p:sp>
      <p:sp>
        <p:nvSpPr>
          <p:cNvPr id="40965" name="Rectangle 3"/>
          <p:cNvSpPr>
            <a:spLocks noGrp="1" noChangeArrowheads="1"/>
          </p:cNvSpPr>
          <p:nvPr>
            <p:ph idx="1"/>
          </p:nvPr>
        </p:nvSpPr>
        <p:spPr>
          <a:xfrm>
            <a:off x="457200" y="1143000"/>
            <a:ext cx="7848600" cy="5410200"/>
          </a:xfrm>
        </p:spPr>
        <p:txBody>
          <a:bodyPr/>
          <a:lstStyle/>
          <a:p>
            <a:pPr marL="1035050" lvl="1" indent="-577850" eaLnBrk="1" hangingPunct="1">
              <a:buFontTx/>
              <a:buAutoNum type="romanLcPeriod"/>
            </a:pPr>
            <a:r>
              <a:rPr lang="en-US" altLang="zh-CN" sz="2600" dirty="0">
                <a:ea typeface="SimSun" pitchFamily="2" charset="-122"/>
              </a:rPr>
              <a:t>some sugars like glucose </a:t>
            </a:r>
          </a:p>
          <a:p>
            <a:pPr marL="1035050" lvl="1" indent="-577850" eaLnBrk="1" hangingPunct="1">
              <a:buFontTx/>
              <a:buAutoNum type="romanLcPeriod"/>
            </a:pPr>
            <a:r>
              <a:rPr lang="en-US" altLang="zh-CN" sz="2600" dirty="0">
                <a:ea typeface="SimSun" pitchFamily="2" charset="-122"/>
              </a:rPr>
              <a:t>most amino acids</a:t>
            </a:r>
          </a:p>
          <a:p>
            <a:pPr marL="1035050" lvl="1" indent="-577850" eaLnBrk="1" hangingPunct="1">
              <a:buFontTx/>
              <a:buAutoNum type="romanLcPeriod"/>
            </a:pPr>
            <a:r>
              <a:rPr lang="en-US" altLang="zh-CN" sz="2600" dirty="0">
                <a:ea typeface="SimSun" pitchFamily="2" charset="-122"/>
              </a:rPr>
              <a:t>organic acids</a:t>
            </a:r>
          </a:p>
          <a:p>
            <a:pPr marL="1035050" lvl="1" indent="-577850" eaLnBrk="1" hangingPunct="1">
              <a:buFontTx/>
              <a:buAutoNum type="romanLcPeriod"/>
            </a:pPr>
            <a:r>
              <a:rPr lang="en-US" altLang="zh-CN" sz="2600" dirty="0">
                <a:ea typeface="SimSun" pitchFamily="2" charset="-122"/>
              </a:rPr>
              <a:t>a number of </a:t>
            </a:r>
            <a:r>
              <a:rPr lang="en-US" altLang="zh-CN" sz="2600" b="1" dirty="0">
                <a:solidFill>
                  <a:srgbClr val="3333FF"/>
                </a:solidFill>
                <a:ea typeface="SimSun" pitchFamily="2" charset="-122"/>
              </a:rPr>
              <a:t>inorganic ions</a:t>
            </a:r>
            <a:r>
              <a:rPr lang="en-US" altLang="zh-CN" sz="2600" dirty="0">
                <a:ea typeface="SimSun" pitchFamily="2" charset="-122"/>
              </a:rPr>
              <a:t> such as </a:t>
            </a:r>
            <a:r>
              <a:rPr lang="en-US" altLang="zh-CN" sz="2600" b="1" dirty="0">
                <a:solidFill>
                  <a:srgbClr val="3333FF"/>
                </a:solidFill>
                <a:ea typeface="SimSun" pitchFamily="2" charset="-122"/>
              </a:rPr>
              <a:t>sulfate</a:t>
            </a:r>
            <a:r>
              <a:rPr lang="en-US" altLang="zh-CN" sz="2600" dirty="0">
                <a:ea typeface="SimSun" pitchFamily="2" charset="-122"/>
              </a:rPr>
              <a:t>, </a:t>
            </a:r>
            <a:r>
              <a:rPr lang="en-US" altLang="zh-CN" sz="2600" b="1" dirty="0">
                <a:solidFill>
                  <a:srgbClr val="3333FF"/>
                </a:solidFill>
                <a:ea typeface="SimSun" pitchFamily="2" charset="-122"/>
              </a:rPr>
              <a:t>phosphate</a:t>
            </a:r>
            <a:r>
              <a:rPr lang="en-US" altLang="zh-CN" sz="2600" dirty="0">
                <a:ea typeface="SimSun" pitchFamily="2" charset="-122"/>
              </a:rPr>
              <a:t>, and </a:t>
            </a:r>
            <a:r>
              <a:rPr lang="en-US" altLang="zh-CN" sz="2600" b="1" dirty="0">
                <a:solidFill>
                  <a:srgbClr val="3333FF"/>
                </a:solidFill>
                <a:ea typeface="SimSun" pitchFamily="2" charset="-122"/>
              </a:rPr>
              <a:t>potassium</a:t>
            </a:r>
            <a:r>
              <a:rPr lang="en-US" altLang="zh-CN" sz="2600" dirty="0">
                <a:ea typeface="SimSun" pitchFamily="2" charset="-122"/>
              </a:rPr>
              <a:t>.</a:t>
            </a:r>
          </a:p>
          <a:p>
            <a:pPr marL="1035050" lvl="1" indent="-577850" eaLnBrk="1" hangingPunct="1">
              <a:buFontTx/>
              <a:buNone/>
            </a:pPr>
            <a:endParaRPr lang="en-US" altLang="zh-CN" sz="2400" dirty="0">
              <a:ea typeface="SimSun" pitchFamily="2" charset="-122"/>
            </a:endParaRPr>
          </a:p>
          <a:p>
            <a:pPr marL="455613" lvl="1" indent="1588" eaLnBrk="1" hangingPunct="1">
              <a:buFontTx/>
              <a:buNone/>
            </a:pPr>
            <a:r>
              <a:rPr lang="en-US" altLang="zh-CN" sz="2600" b="1" dirty="0">
                <a:ea typeface="SimSun" pitchFamily="2" charset="-122"/>
              </a:rPr>
              <a:t>Note</a:t>
            </a:r>
            <a:r>
              <a:rPr lang="en-US" altLang="zh-CN" sz="2600" dirty="0">
                <a:ea typeface="SimSun" pitchFamily="2" charset="-122"/>
              </a:rPr>
              <a:t>:  Glucose is taken up by active transport  processes in some bacteria and by the </a:t>
            </a:r>
            <a:r>
              <a:rPr lang="en-US" altLang="zh-CN" sz="2600" dirty="0" err="1">
                <a:ea typeface="SimSun" pitchFamily="2" charset="-122"/>
              </a:rPr>
              <a:t>phosphotransferase</a:t>
            </a:r>
            <a:r>
              <a:rPr lang="en-US" altLang="zh-CN" sz="2600" dirty="0">
                <a:ea typeface="SimSun" pitchFamily="2" charset="-122"/>
              </a:rPr>
              <a:t> system in others. As in any other pump, </a:t>
            </a:r>
            <a:r>
              <a:rPr lang="en-US" altLang="zh-CN" sz="2600" b="1" dirty="0">
                <a:solidFill>
                  <a:srgbClr val="3333FF"/>
                </a:solidFill>
                <a:ea typeface="SimSun" pitchFamily="2" charset="-122"/>
              </a:rPr>
              <a:t>active transport requires that </a:t>
            </a:r>
            <a:r>
              <a:rPr lang="en-US" altLang="zh-CN" sz="2600" b="1" u="sng" dirty="0">
                <a:solidFill>
                  <a:srgbClr val="3333FF"/>
                </a:solidFill>
                <a:ea typeface="SimSun" pitchFamily="2" charset="-122"/>
              </a:rPr>
              <a:t>work</a:t>
            </a:r>
            <a:r>
              <a:rPr lang="en-US" altLang="zh-CN" sz="2600" b="1" dirty="0">
                <a:solidFill>
                  <a:srgbClr val="3333FF"/>
                </a:solidFill>
                <a:ea typeface="SimSun" pitchFamily="2" charset="-122"/>
              </a:rPr>
              <a:t> be performed</a:t>
            </a:r>
            <a:r>
              <a:rPr lang="en-US" altLang="zh-CN" sz="2600" dirty="0">
                <a:ea typeface="SimSun" pitchFamily="2" charset="-122"/>
              </a:rPr>
              <a:t>. </a:t>
            </a:r>
            <a:endParaRPr lang="en-US" sz="2600" dirty="0"/>
          </a:p>
        </p:txBody>
      </p:sp>
      <p:sp>
        <p:nvSpPr>
          <p:cNvPr id="40963" name="Slide Number Placeholder 5"/>
          <p:cNvSpPr>
            <a:spLocks noGrp="1"/>
          </p:cNvSpPr>
          <p:nvPr>
            <p:ph type="sldNum" sz="quarter" idx="12"/>
          </p:nvPr>
        </p:nvSpPr>
        <p:spPr>
          <a:noFill/>
        </p:spPr>
        <p:txBody>
          <a:bodyPr/>
          <a:lstStyle/>
          <a:p>
            <a:fld id="{AAE1AADC-B866-4D97-866E-1FFD6E379CC7}" type="slidenum">
              <a:rPr lang="en-US" smtClean="0"/>
              <a:pPr/>
              <a:t>37</a:t>
            </a:fld>
            <a:endParaRPr lang="en-US"/>
          </a:p>
        </p:txBody>
      </p:sp>
    </p:spTree>
    <p:extLst>
      <p:ext uri="{BB962C8B-B14F-4D97-AF65-F5344CB8AC3E}">
        <p14:creationId xmlns:p14="http://schemas.microsoft.com/office/powerpoint/2010/main" val="133721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50874"/>
          </a:xfrm>
        </p:spPr>
        <p:txBody>
          <a:bodyPr/>
          <a:lstStyle/>
          <a:p>
            <a:r>
              <a:rPr lang="en-US" sz="2800" b="1" dirty="0">
                <a:solidFill>
                  <a:srgbClr val="000000"/>
                </a:solidFill>
                <a:latin typeface="+mn-lt"/>
              </a:rPr>
              <a:t>The Energy Source</a:t>
            </a:r>
            <a:endParaRPr lang="en-US" sz="2800" dirty="0">
              <a:solidFill>
                <a:srgbClr val="000000"/>
              </a:solidFill>
              <a:latin typeface="+mn-lt"/>
            </a:endParaRPr>
          </a:p>
        </p:txBody>
      </p:sp>
      <p:sp>
        <p:nvSpPr>
          <p:cNvPr id="39941" name="Rectangle 3"/>
          <p:cNvSpPr>
            <a:spLocks noGrp="1" noChangeArrowheads="1"/>
          </p:cNvSpPr>
          <p:nvPr>
            <p:ph idx="1"/>
          </p:nvPr>
        </p:nvSpPr>
        <p:spPr>
          <a:xfrm>
            <a:off x="381000" y="1219200"/>
            <a:ext cx="8458200" cy="5105400"/>
          </a:xfrm>
        </p:spPr>
        <p:txBody>
          <a:bodyPr/>
          <a:lstStyle/>
          <a:p>
            <a:pPr>
              <a:buClr>
                <a:schemeClr val="tx1"/>
              </a:buClr>
              <a:defRPr/>
            </a:pPr>
            <a:r>
              <a:rPr lang="en-US" altLang="zh-CN" sz="2600" dirty="0">
                <a:ea typeface="SimSun" pitchFamily="2" charset="-122"/>
              </a:rPr>
              <a:t>In </a:t>
            </a:r>
            <a:r>
              <a:rPr lang="en-US" altLang="zh-CN" sz="2600" dirty="0">
                <a:solidFill>
                  <a:srgbClr val="000000"/>
                </a:solidFill>
                <a:ea typeface="SimSun" pitchFamily="2" charset="-122"/>
              </a:rPr>
              <a:t>bacteria, the energy for driving the pump comes from: </a:t>
            </a:r>
            <a:endParaRPr lang="en-US" altLang="zh-CN" sz="2600" b="1" dirty="0">
              <a:solidFill>
                <a:srgbClr val="000000"/>
              </a:solidFill>
              <a:ea typeface="SimSun" pitchFamily="2" charset="-122"/>
            </a:endParaRPr>
          </a:p>
          <a:p>
            <a:pPr lvl="1">
              <a:buClr>
                <a:schemeClr val="tx1"/>
              </a:buClr>
              <a:defRPr/>
            </a:pPr>
            <a:r>
              <a:rPr lang="en-US" altLang="zh-CN" sz="2600" dirty="0">
                <a:solidFill>
                  <a:srgbClr val="000000"/>
                </a:solidFill>
                <a:ea typeface="SimSun" pitchFamily="2" charset="-122"/>
              </a:rPr>
              <a:t>ATP</a:t>
            </a:r>
            <a:r>
              <a:rPr lang="en-US" altLang="zh-CN" sz="2600" b="1" dirty="0">
                <a:solidFill>
                  <a:srgbClr val="000000"/>
                </a:solidFill>
                <a:ea typeface="SimSun" pitchFamily="2" charset="-122"/>
              </a:rPr>
              <a:t> </a:t>
            </a:r>
            <a:r>
              <a:rPr lang="en-US" altLang="zh-CN" sz="2600" dirty="0">
                <a:solidFill>
                  <a:srgbClr val="000000"/>
                </a:solidFill>
                <a:ea typeface="SimSun" pitchFamily="2" charset="-122"/>
              </a:rPr>
              <a:t>(some </a:t>
            </a:r>
            <a:r>
              <a:rPr lang="en-US" altLang="zh-CN" sz="2600" dirty="0">
                <a:ea typeface="SimSun" pitchFamily="2" charset="-122"/>
              </a:rPr>
              <a:t>transporters), </a:t>
            </a:r>
          </a:p>
          <a:p>
            <a:pPr lvl="1">
              <a:buClr>
                <a:schemeClr val="tx1"/>
              </a:buClr>
              <a:defRPr/>
            </a:pPr>
            <a:endParaRPr lang="en-US" altLang="zh-CN" sz="2600" dirty="0">
              <a:ea typeface="SimSun" pitchFamily="2" charset="-122"/>
            </a:endParaRPr>
          </a:p>
          <a:p>
            <a:pPr lvl="1">
              <a:buClr>
                <a:schemeClr val="tx1"/>
              </a:buClr>
              <a:defRPr/>
            </a:pPr>
            <a:r>
              <a:rPr lang="en-US" altLang="zh-CN" sz="2600" dirty="0">
                <a:ea typeface="SimSun" pitchFamily="2" charset="-122"/>
              </a:rPr>
              <a:t>From the </a:t>
            </a:r>
            <a:r>
              <a:rPr lang="en-US" altLang="zh-CN" sz="2600" b="1" dirty="0">
                <a:solidFill>
                  <a:srgbClr val="3333FF"/>
                </a:solidFill>
                <a:ea typeface="SimSun" pitchFamily="2" charset="-122"/>
              </a:rPr>
              <a:t>separation of hydrogen ions</a:t>
            </a:r>
            <a:r>
              <a:rPr lang="en-US" altLang="zh-CN" sz="2600" b="1" dirty="0">
                <a:ea typeface="SimSun" pitchFamily="2" charset="-122"/>
              </a:rPr>
              <a:t> </a:t>
            </a:r>
            <a:r>
              <a:rPr lang="en-US" altLang="zh-CN" sz="2600" dirty="0">
                <a:ea typeface="SimSun" pitchFamily="2" charset="-122"/>
              </a:rPr>
              <a:t>(protons) across the membrane - </a:t>
            </a:r>
            <a:r>
              <a:rPr lang="en-US" altLang="zh-CN" sz="2600" b="1" dirty="0">
                <a:solidFill>
                  <a:srgbClr val="3333FF"/>
                </a:solidFill>
                <a:ea typeface="SimSun" pitchFamily="2" charset="-122"/>
              </a:rPr>
              <a:t>proton motive force (PMF) </a:t>
            </a:r>
            <a:r>
              <a:rPr lang="en-US" altLang="zh-CN" sz="2600" dirty="0">
                <a:ea typeface="SimSun" pitchFamily="2" charset="-122"/>
              </a:rPr>
              <a:t>(more commonly).  </a:t>
            </a:r>
          </a:p>
          <a:p>
            <a:pPr lvl="1">
              <a:buClr>
                <a:schemeClr val="tx1"/>
              </a:buClr>
              <a:defRPr/>
            </a:pPr>
            <a:endParaRPr lang="en-US" altLang="zh-CN" sz="2000" dirty="0">
              <a:ea typeface="SimSun" pitchFamily="2" charset="-122"/>
            </a:endParaRPr>
          </a:p>
          <a:p>
            <a:pPr marL="457200" lvl="1" indent="0">
              <a:buClr>
                <a:schemeClr val="tx1"/>
              </a:buClr>
              <a:buNone/>
              <a:defRPr/>
            </a:pPr>
            <a:r>
              <a:rPr lang="en-US" altLang="zh-CN" dirty="0">
                <a:solidFill>
                  <a:srgbClr val="C00000"/>
                </a:solidFill>
                <a:ea typeface="SimSun" pitchFamily="2" charset="-122"/>
              </a:rPr>
              <a:t>PMF: </a:t>
            </a:r>
            <a:r>
              <a:rPr lang="en-US" altLang="zh-CN" dirty="0">
                <a:ea typeface="SimSun" pitchFamily="2" charset="-122"/>
              </a:rPr>
              <a:t>Energy released from the </a:t>
            </a:r>
            <a:r>
              <a:rPr lang="en-US" altLang="zh-CN" b="1" dirty="0">
                <a:solidFill>
                  <a:srgbClr val="3333FF"/>
                </a:solidFill>
                <a:ea typeface="SimSun" pitchFamily="2" charset="-122"/>
              </a:rPr>
              <a:t>breakdown of organic or inorganic compounds</a:t>
            </a:r>
            <a:r>
              <a:rPr lang="en-US" altLang="zh-CN" dirty="0">
                <a:ea typeface="SimSun" pitchFamily="2" charset="-122"/>
              </a:rPr>
              <a:t>, or </a:t>
            </a:r>
            <a:r>
              <a:rPr lang="en-US" altLang="zh-CN" b="1" dirty="0">
                <a:solidFill>
                  <a:srgbClr val="3333FF"/>
                </a:solidFill>
                <a:ea typeface="SimSun" pitchFamily="2" charset="-122"/>
              </a:rPr>
              <a:t>from the energy of light</a:t>
            </a:r>
            <a:r>
              <a:rPr lang="en-US" altLang="zh-CN" dirty="0">
                <a:ea typeface="SimSun" pitchFamily="2" charset="-122"/>
              </a:rPr>
              <a:t>, is used to establish a separation of protons across the membrane, resulting in the proton concentration highest outside the cell and lowest inside.  </a:t>
            </a:r>
          </a:p>
        </p:txBody>
      </p:sp>
      <p:sp>
        <p:nvSpPr>
          <p:cNvPr id="41987" name="Slide Number Placeholder 5"/>
          <p:cNvSpPr>
            <a:spLocks noGrp="1"/>
          </p:cNvSpPr>
          <p:nvPr>
            <p:ph type="sldNum" sz="quarter" idx="12"/>
          </p:nvPr>
        </p:nvSpPr>
        <p:spPr>
          <a:noFill/>
        </p:spPr>
        <p:txBody>
          <a:bodyPr/>
          <a:lstStyle/>
          <a:p>
            <a:fld id="{4A2B7CE1-AA00-45C6-BF99-A94F0BF32118}" type="slidenum">
              <a:rPr lang="en-US" smtClean="0"/>
              <a:pPr/>
              <a:t>38</a:t>
            </a:fld>
            <a:endParaRPr lang="en-US"/>
          </a:p>
        </p:txBody>
      </p:sp>
    </p:spTree>
    <p:extLst>
      <p:ext uri="{BB962C8B-B14F-4D97-AF65-F5344CB8AC3E}">
        <p14:creationId xmlns:p14="http://schemas.microsoft.com/office/powerpoint/2010/main" val="1824680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3"/>
          <p:cNvSpPr>
            <a:spLocks noGrp="1"/>
          </p:cNvSpPr>
          <p:nvPr>
            <p:ph type="sldNum" sz="quarter" idx="12"/>
          </p:nvPr>
        </p:nvSpPr>
        <p:spPr>
          <a:noFill/>
        </p:spPr>
        <p:txBody>
          <a:bodyPr/>
          <a:lstStyle/>
          <a:p>
            <a:fld id="{153318B3-4914-40B2-806A-16D90D53D88D}" type="slidenum">
              <a:rPr lang="en-US" smtClean="0"/>
              <a:pPr/>
              <a:t>39</a:t>
            </a:fld>
            <a:endParaRPr lang="en-US"/>
          </a:p>
        </p:txBody>
      </p:sp>
      <p:pic>
        <p:nvPicPr>
          <p:cNvPr id="43012" name="Picture 4" descr="protonpump"/>
          <p:cNvPicPr>
            <a:picLocks noChangeAspect="1" noChangeArrowheads="1" noCrop="1"/>
          </p:cNvPicPr>
          <p:nvPr/>
        </p:nvPicPr>
        <p:blipFill>
          <a:blip r:embed="rId2" cstate="print"/>
          <a:srcRect/>
          <a:stretch>
            <a:fillRect/>
          </a:stretch>
        </p:blipFill>
        <p:spPr bwMode="auto">
          <a:xfrm>
            <a:off x="2286000" y="1066800"/>
            <a:ext cx="4648200" cy="4648200"/>
          </a:xfrm>
          <a:prstGeom prst="rect">
            <a:avLst/>
          </a:prstGeom>
          <a:noFill/>
          <a:ln w="9525">
            <a:noFill/>
            <a:miter lim="800000"/>
            <a:headEnd/>
            <a:tailEnd/>
          </a:ln>
        </p:spPr>
      </p:pic>
    </p:spTree>
    <p:extLst>
      <p:ext uri="{BB962C8B-B14F-4D97-AF65-F5344CB8AC3E}">
        <p14:creationId xmlns:p14="http://schemas.microsoft.com/office/powerpoint/2010/main" val="220069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B843C6E-C715-40E3-B5D3-0998EAB9D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5869"/>
            <a:ext cx="9144000" cy="5146261"/>
          </a:xfrm>
          <a:prstGeom prst="rect">
            <a:avLst/>
          </a:prstGeom>
        </p:spPr>
      </p:pic>
    </p:spTree>
    <p:extLst>
      <p:ext uri="{BB962C8B-B14F-4D97-AF65-F5344CB8AC3E}">
        <p14:creationId xmlns:p14="http://schemas.microsoft.com/office/powerpoint/2010/main" val="770186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p:cNvSpPr>
            <a:spLocks noGrp="1" noChangeArrowheads="1"/>
          </p:cNvSpPr>
          <p:nvPr>
            <p:ph idx="1"/>
          </p:nvPr>
        </p:nvSpPr>
        <p:spPr>
          <a:xfrm>
            <a:off x="381000" y="1293090"/>
            <a:ext cx="8229600" cy="5031509"/>
          </a:xfrm>
        </p:spPr>
        <p:txBody>
          <a:bodyPr/>
          <a:lstStyle/>
          <a:p>
            <a:pPr>
              <a:buClr>
                <a:schemeClr val="tx1"/>
              </a:buClr>
            </a:pPr>
            <a:r>
              <a:rPr lang="en-US" altLang="zh-CN" sz="2600" dirty="0">
                <a:ea typeface="SimSun" pitchFamily="2" charset="-122"/>
              </a:rPr>
              <a:t>This proton pump results in an </a:t>
            </a:r>
            <a:r>
              <a:rPr lang="en-US" altLang="zh-CN" sz="2600" b="1" dirty="0" err="1">
                <a:solidFill>
                  <a:srgbClr val="3333FF"/>
                </a:solidFill>
                <a:ea typeface="SimSun" pitchFamily="2" charset="-122"/>
              </a:rPr>
              <a:t>energised</a:t>
            </a:r>
            <a:r>
              <a:rPr lang="en-US" altLang="zh-CN" sz="2600" b="1" dirty="0">
                <a:solidFill>
                  <a:srgbClr val="3333FF"/>
                </a:solidFill>
                <a:ea typeface="SimSun" pitchFamily="2" charset="-122"/>
              </a:rPr>
              <a:t> membrane</a:t>
            </a:r>
            <a:r>
              <a:rPr lang="en-US" altLang="zh-CN" sz="2600" b="1" dirty="0">
                <a:ea typeface="SimSun" pitchFamily="2" charset="-122"/>
              </a:rPr>
              <a:t>.</a:t>
            </a:r>
            <a:r>
              <a:rPr lang="en-US" altLang="zh-CN" sz="2600" dirty="0">
                <a:ea typeface="SimSun" pitchFamily="2" charset="-122"/>
              </a:rPr>
              <a:t> It is the </a:t>
            </a:r>
            <a:r>
              <a:rPr lang="en-US" altLang="zh-CN" sz="2600" b="1" dirty="0">
                <a:solidFill>
                  <a:srgbClr val="3333FF"/>
                </a:solidFill>
                <a:ea typeface="SimSun" pitchFamily="2" charset="-122"/>
              </a:rPr>
              <a:t>electrochemical potential</a:t>
            </a:r>
            <a:r>
              <a:rPr lang="en-US" altLang="zh-CN" sz="2600" dirty="0">
                <a:ea typeface="SimSun" pitchFamily="2" charset="-122"/>
              </a:rPr>
              <a:t> residing in the </a:t>
            </a:r>
            <a:r>
              <a:rPr lang="en-US" altLang="zh-CN" sz="2600" b="1" dirty="0">
                <a:solidFill>
                  <a:srgbClr val="0000FF"/>
                </a:solidFill>
                <a:ea typeface="SimSun" pitchFamily="2" charset="-122"/>
              </a:rPr>
              <a:t>PMF</a:t>
            </a:r>
            <a:r>
              <a:rPr lang="en-US" altLang="zh-CN" sz="2600" dirty="0">
                <a:solidFill>
                  <a:srgbClr val="0000FF"/>
                </a:solidFill>
                <a:ea typeface="SimSun" pitchFamily="2" charset="-122"/>
              </a:rPr>
              <a:t> </a:t>
            </a:r>
            <a:r>
              <a:rPr lang="en-US" altLang="zh-CN" sz="2600" dirty="0">
                <a:ea typeface="SimSun" pitchFamily="2" charset="-122"/>
              </a:rPr>
              <a:t>that drives the uptake of nutrients by active transport.</a:t>
            </a:r>
          </a:p>
          <a:p>
            <a:pPr>
              <a:buClr>
                <a:schemeClr val="tx1"/>
              </a:buClr>
            </a:pPr>
            <a:endParaRPr lang="en-US" altLang="zh-CN" sz="2600" dirty="0">
              <a:ea typeface="SimSun" pitchFamily="2" charset="-122"/>
            </a:endParaRPr>
          </a:p>
          <a:p>
            <a:pPr>
              <a:buClr>
                <a:schemeClr val="tx1"/>
              </a:buClr>
            </a:pPr>
            <a:r>
              <a:rPr lang="en-US" altLang="zh-CN" sz="2600" dirty="0">
                <a:ea typeface="SimSun" pitchFamily="2" charset="-122"/>
              </a:rPr>
              <a:t>Each </a:t>
            </a:r>
            <a:r>
              <a:rPr lang="en-US" altLang="zh-CN" sz="2600" b="1" dirty="0">
                <a:solidFill>
                  <a:srgbClr val="3333FF"/>
                </a:solidFill>
                <a:ea typeface="SimSun" pitchFamily="2" charset="-122"/>
              </a:rPr>
              <a:t>membrane carrier </a:t>
            </a:r>
            <a:r>
              <a:rPr lang="en-US" altLang="zh-CN" sz="2600" dirty="0">
                <a:ea typeface="SimSun" pitchFamily="2" charset="-122"/>
              </a:rPr>
              <a:t>involved in active transport has </a:t>
            </a:r>
            <a:r>
              <a:rPr lang="en-US" altLang="zh-CN" sz="2600" b="1" dirty="0">
                <a:solidFill>
                  <a:srgbClr val="3333FF"/>
                </a:solidFill>
                <a:ea typeface="SimSun" pitchFamily="2" charset="-122"/>
              </a:rPr>
              <a:t>specific sites</a:t>
            </a:r>
            <a:r>
              <a:rPr lang="en-US" altLang="zh-CN" sz="2600" dirty="0">
                <a:ea typeface="SimSun" pitchFamily="2" charset="-122"/>
              </a:rPr>
              <a:t> for both its substrate (for </a:t>
            </a:r>
            <a:r>
              <a:rPr lang="en-US" altLang="zh-CN" sz="2600" dirty="0" err="1">
                <a:ea typeface="SimSun" pitchFamily="2" charset="-122"/>
              </a:rPr>
              <a:t>exampIe</a:t>
            </a:r>
            <a:r>
              <a:rPr lang="en-US" altLang="zh-CN" sz="2600" dirty="0">
                <a:ea typeface="SimSun" pitchFamily="2" charset="-122"/>
              </a:rPr>
              <a:t>,</a:t>
            </a:r>
            <a:r>
              <a:rPr lang="en-US" altLang="zh-CN" sz="2600" b="1" dirty="0">
                <a:ea typeface="SimSun" pitchFamily="2" charset="-122"/>
              </a:rPr>
              <a:t> </a:t>
            </a:r>
            <a:r>
              <a:rPr lang="en-US" altLang="zh-CN" sz="2600" b="1" dirty="0">
                <a:solidFill>
                  <a:srgbClr val="3333FF"/>
                </a:solidFill>
                <a:ea typeface="SimSun" pitchFamily="2" charset="-122"/>
              </a:rPr>
              <a:t>glucose</a:t>
            </a:r>
            <a:r>
              <a:rPr lang="en-US" altLang="zh-CN" sz="2600" dirty="0">
                <a:ea typeface="SimSun" pitchFamily="2" charset="-122"/>
              </a:rPr>
              <a:t> or </a:t>
            </a:r>
            <a:r>
              <a:rPr lang="en-US" altLang="zh-CN" sz="2600" b="1" dirty="0">
                <a:solidFill>
                  <a:srgbClr val="3333FF"/>
                </a:solidFill>
                <a:ea typeface="SimSun" pitchFamily="2" charset="-122"/>
              </a:rPr>
              <a:t>potassium</a:t>
            </a:r>
            <a:r>
              <a:rPr lang="en-US" altLang="zh-CN" sz="2600" dirty="0">
                <a:ea typeface="SimSun" pitchFamily="2" charset="-122"/>
              </a:rPr>
              <a:t>) and </a:t>
            </a:r>
            <a:r>
              <a:rPr lang="en-US" altLang="zh-CN" sz="2600" b="1" dirty="0">
                <a:solidFill>
                  <a:srgbClr val="3333FF"/>
                </a:solidFill>
                <a:ea typeface="SimSun" pitchFamily="2" charset="-122"/>
              </a:rPr>
              <a:t>a proton</a:t>
            </a:r>
            <a:r>
              <a:rPr lang="en-US" altLang="zh-CN" sz="2600" dirty="0">
                <a:ea typeface="SimSun" pitchFamily="2" charset="-122"/>
              </a:rPr>
              <a:t> (or protons).  </a:t>
            </a:r>
          </a:p>
          <a:p>
            <a:pPr>
              <a:buClr>
                <a:schemeClr val="tx1"/>
              </a:buClr>
            </a:pPr>
            <a:endParaRPr lang="en-US" altLang="zh-CN" sz="2600" dirty="0">
              <a:ea typeface="SimSun" pitchFamily="2" charset="-122"/>
            </a:endParaRPr>
          </a:p>
          <a:p>
            <a:pPr>
              <a:buClr>
                <a:schemeClr val="tx1"/>
              </a:buClr>
            </a:pPr>
            <a:r>
              <a:rPr lang="en-US" altLang="zh-CN" sz="2600" dirty="0">
                <a:ea typeface="SimSun" pitchFamily="2" charset="-122"/>
              </a:rPr>
              <a:t>As the substrate is taken up, protons move across the membrane and the PMF is diminished. </a:t>
            </a:r>
            <a:endParaRPr lang="en-US" sz="2600" dirty="0"/>
          </a:p>
        </p:txBody>
      </p:sp>
      <p:sp>
        <p:nvSpPr>
          <p:cNvPr id="44035" name="Slide Number Placeholder 5"/>
          <p:cNvSpPr>
            <a:spLocks noGrp="1"/>
          </p:cNvSpPr>
          <p:nvPr>
            <p:ph type="sldNum" sz="quarter" idx="12"/>
          </p:nvPr>
        </p:nvSpPr>
        <p:spPr>
          <a:noFill/>
        </p:spPr>
        <p:txBody>
          <a:bodyPr/>
          <a:lstStyle/>
          <a:p>
            <a:fld id="{B624DA22-5270-411A-BDFD-5458C887EC1D}" type="slidenum">
              <a:rPr lang="en-US" smtClean="0"/>
              <a:pPr/>
              <a:t>40</a:t>
            </a:fld>
            <a:endParaRPr lang="en-US"/>
          </a:p>
        </p:txBody>
      </p:sp>
    </p:spTree>
    <p:extLst>
      <p:ext uri="{BB962C8B-B14F-4D97-AF65-F5344CB8AC3E}">
        <p14:creationId xmlns:p14="http://schemas.microsoft.com/office/powerpoint/2010/main" val="1973890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12"/>
          </p:nvPr>
        </p:nvSpPr>
        <p:spPr>
          <a:xfrm>
            <a:off x="6553200" y="6381750"/>
            <a:ext cx="2133600" cy="476250"/>
          </a:xfrm>
          <a:noFill/>
        </p:spPr>
        <p:txBody>
          <a:bodyPr/>
          <a:lstStyle/>
          <a:p>
            <a:fld id="{E79C13A6-E9D7-4935-B24E-7B0869277928}" type="slidenum">
              <a:rPr lang="en-US" smtClean="0"/>
              <a:pPr/>
              <a:t>41</a:t>
            </a:fld>
            <a:endParaRPr lang="en-US"/>
          </a:p>
        </p:txBody>
      </p:sp>
      <p:grpSp>
        <p:nvGrpSpPr>
          <p:cNvPr id="45060" name="Group 70"/>
          <p:cNvGrpSpPr>
            <a:grpSpLocks/>
          </p:cNvGrpSpPr>
          <p:nvPr/>
        </p:nvGrpSpPr>
        <p:grpSpPr bwMode="auto">
          <a:xfrm>
            <a:off x="913815" y="890588"/>
            <a:ext cx="7239417" cy="5638800"/>
            <a:chOff x="838" y="432"/>
            <a:chExt cx="4030" cy="3168"/>
          </a:xfrm>
        </p:grpSpPr>
        <p:sp>
          <p:nvSpPr>
            <p:cNvPr id="45062" name="Text Box 6"/>
            <p:cNvSpPr txBox="1">
              <a:spLocks noChangeArrowheads="1"/>
            </p:cNvSpPr>
            <p:nvPr/>
          </p:nvSpPr>
          <p:spPr bwMode="auto">
            <a:xfrm>
              <a:off x="1652" y="3279"/>
              <a:ext cx="484" cy="321"/>
            </a:xfrm>
            <a:prstGeom prst="rect">
              <a:avLst/>
            </a:prstGeom>
            <a:noFill/>
            <a:ln w="9525" algn="ctr">
              <a:noFill/>
              <a:miter lim="800000"/>
              <a:headEnd/>
              <a:tailEnd/>
            </a:ln>
          </p:spPr>
          <p:txBody>
            <a:bodyPr/>
            <a:lstStyle/>
            <a:p>
              <a:r>
                <a:rPr lang="en-US" sz="1200">
                  <a:solidFill>
                    <a:srgbClr val="FFFFFF"/>
                  </a:solidFill>
                  <a:latin typeface="Arial Narrow" pitchFamily="34" charset="0"/>
                </a:rPr>
                <a:t>H+</a:t>
              </a:r>
              <a:endParaRPr lang="en-US">
                <a:latin typeface="Arial Rounded MT Bold" pitchFamily="34" charset="0"/>
              </a:endParaRPr>
            </a:p>
          </p:txBody>
        </p:sp>
        <p:sp>
          <p:nvSpPr>
            <p:cNvPr id="45063" name="Text Box 7"/>
            <p:cNvSpPr txBox="1">
              <a:spLocks noChangeArrowheads="1"/>
            </p:cNvSpPr>
            <p:nvPr/>
          </p:nvSpPr>
          <p:spPr bwMode="auto">
            <a:xfrm>
              <a:off x="2643" y="1649"/>
              <a:ext cx="484" cy="321"/>
            </a:xfrm>
            <a:prstGeom prst="rect">
              <a:avLst/>
            </a:prstGeom>
            <a:noFill/>
            <a:ln w="9525" algn="ctr">
              <a:noFill/>
              <a:miter lim="800000"/>
              <a:headEnd/>
              <a:tailEnd/>
            </a:ln>
          </p:spPr>
          <p:txBody>
            <a:bodyPr/>
            <a:lstStyle/>
            <a:p>
              <a:r>
                <a:rPr lang="en-US" sz="1200">
                  <a:solidFill>
                    <a:srgbClr val="FFFFFF"/>
                  </a:solidFill>
                  <a:latin typeface="Arial Narrow" pitchFamily="34" charset="0"/>
                </a:rPr>
                <a:t>H</a:t>
              </a:r>
              <a:r>
                <a:rPr lang="en-US" sz="1100">
                  <a:solidFill>
                    <a:srgbClr val="FFFFFF"/>
                  </a:solidFill>
                  <a:latin typeface="Arial Narrow" pitchFamily="34" charset="0"/>
                </a:rPr>
                <a:t>+</a:t>
              </a:r>
              <a:endParaRPr lang="en-US">
                <a:latin typeface="Arial Rounded MT Bold" pitchFamily="34" charset="0"/>
              </a:endParaRPr>
            </a:p>
          </p:txBody>
        </p:sp>
        <p:sp>
          <p:nvSpPr>
            <p:cNvPr id="45064" name="Text Box 8"/>
            <p:cNvSpPr txBox="1">
              <a:spLocks noChangeArrowheads="1"/>
            </p:cNvSpPr>
            <p:nvPr/>
          </p:nvSpPr>
          <p:spPr bwMode="auto">
            <a:xfrm>
              <a:off x="2748" y="2424"/>
              <a:ext cx="387" cy="321"/>
            </a:xfrm>
            <a:prstGeom prst="rect">
              <a:avLst/>
            </a:prstGeom>
            <a:noFill/>
            <a:ln w="9525" algn="ctr">
              <a:noFill/>
              <a:miter lim="800000"/>
              <a:headEnd/>
              <a:tailEnd/>
            </a:ln>
          </p:spPr>
          <p:txBody>
            <a:bodyPr/>
            <a:lstStyle/>
            <a:p>
              <a:r>
                <a:rPr lang="en-US" sz="1200">
                  <a:latin typeface="Arial Narrow" pitchFamily="34" charset="0"/>
                </a:rPr>
                <a:t>OH-</a:t>
              </a:r>
              <a:endParaRPr lang="en-US">
                <a:latin typeface="Arial Rounded MT Bold" pitchFamily="34" charset="0"/>
              </a:endParaRPr>
            </a:p>
          </p:txBody>
        </p:sp>
        <p:sp>
          <p:nvSpPr>
            <p:cNvPr id="45065" name="AutoShape 9"/>
            <p:cNvSpPr>
              <a:spLocks noChangeArrowheads="1"/>
            </p:cNvSpPr>
            <p:nvPr/>
          </p:nvSpPr>
          <p:spPr bwMode="auto">
            <a:xfrm rot="-5400000">
              <a:off x="2119" y="933"/>
              <a:ext cx="2564" cy="212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8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C0C0C0"/>
            </a:solidFill>
            <a:ln w="9525" algn="ctr">
              <a:noFill/>
              <a:miter lim="800000"/>
              <a:headEnd/>
              <a:tailEnd/>
            </a:ln>
          </p:spPr>
          <p:txBody>
            <a:bodyPr/>
            <a:lstStyle/>
            <a:p>
              <a:endParaRPr lang="en-US"/>
            </a:p>
          </p:txBody>
        </p:sp>
        <p:sp>
          <p:nvSpPr>
            <p:cNvPr id="45066" name="Oval 10"/>
            <p:cNvSpPr>
              <a:spLocks noChangeArrowheads="1"/>
            </p:cNvSpPr>
            <p:nvPr/>
          </p:nvSpPr>
          <p:spPr bwMode="auto">
            <a:xfrm rot="2920956">
              <a:off x="2485" y="1051"/>
              <a:ext cx="962" cy="290"/>
            </a:xfrm>
            <a:prstGeom prst="ellipse">
              <a:avLst/>
            </a:prstGeom>
            <a:solidFill>
              <a:srgbClr val="FFCC99"/>
            </a:solidFill>
            <a:ln w="9525" algn="ctr">
              <a:noFill/>
              <a:round/>
              <a:headEnd/>
              <a:tailEnd/>
            </a:ln>
          </p:spPr>
          <p:txBody>
            <a:bodyPr/>
            <a:lstStyle/>
            <a:p>
              <a:endParaRPr lang="en-US"/>
            </a:p>
          </p:txBody>
        </p:sp>
        <p:sp>
          <p:nvSpPr>
            <p:cNvPr id="43019" name="Rectangle 11"/>
            <p:cNvSpPr>
              <a:spLocks noChangeArrowheads="1"/>
            </p:cNvSpPr>
            <p:nvPr/>
          </p:nvSpPr>
          <p:spPr bwMode="auto">
            <a:xfrm rot="1557643">
              <a:off x="2337" y="1462"/>
              <a:ext cx="677" cy="321"/>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w="9525" algn="ctr">
              <a:noFill/>
              <a:miter lim="800000"/>
              <a:headEnd/>
              <a:tailEnd/>
            </a:ln>
          </p:spPr>
          <p:txBody>
            <a:bodyPr/>
            <a:lstStyle/>
            <a:p>
              <a:pPr>
                <a:defRPr/>
              </a:pPr>
              <a:endParaRPr lang="en-US"/>
            </a:p>
          </p:txBody>
        </p:sp>
        <p:sp>
          <p:nvSpPr>
            <p:cNvPr id="45070" name="AutoShape 12"/>
            <p:cNvSpPr>
              <a:spLocks noChangeArrowheads="1"/>
            </p:cNvSpPr>
            <p:nvPr/>
          </p:nvSpPr>
          <p:spPr bwMode="auto">
            <a:xfrm rot="-181971">
              <a:off x="2241" y="2210"/>
              <a:ext cx="773" cy="321"/>
            </a:xfrm>
            <a:prstGeom prst="roundRect">
              <a:avLst>
                <a:gd name="adj" fmla="val 16667"/>
              </a:avLst>
            </a:prstGeom>
            <a:solidFill>
              <a:srgbClr val="FF00FF"/>
            </a:solidFill>
            <a:ln w="9525" algn="ctr">
              <a:noFill/>
              <a:round/>
              <a:headEnd/>
              <a:tailEnd/>
            </a:ln>
          </p:spPr>
          <p:txBody>
            <a:bodyPr/>
            <a:lstStyle/>
            <a:p>
              <a:endParaRPr lang="en-US"/>
            </a:p>
          </p:txBody>
        </p:sp>
        <p:sp>
          <p:nvSpPr>
            <p:cNvPr id="43021" name="Oval 13"/>
            <p:cNvSpPr>
              <a:spLocks noChangeArrowheads="1"/>
            </p:cNvSpPr>
            <p:nvPr/>
          </p:nvSpPr>
          <p:spPr bwMode="auto">
            <a:xfrm rot="-1989935">
              <a:off x="2531" y="2638"/>
              <a:ext cx="773" cy="320"/>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100000" b="100000"/>
              </a:path>
              <a:tileRect t="-100000" r="-100000"/>
            </a:gradFill>
            <a:ln w="9525" algn="ctr">
              <a:noFill/>
              <a:round/>
              <a:headEnd/>
              <a:tailEnd/>
            </a:ln>
          </p:spPr>
          <p:txBody>
            <a:bodyPr/>
            <a:lstStyle/>
            <a:p>
              <a:pPr>
                <a:defRPr/>
              </a:pPr>
              <a:endParaRPr lang="en-US"/>
            </a:p>
          </p:txBody>
        </p:sp>
        <p:sp>
          <p:nvSpPr>
            <p:cNvPr id="45074" name="Line 14"/>
            <p:cNvSpPr>
              <a:spLocks noChangeShapeType="1"/>
            </p:cNvSpPr>
            <p:nvPr/>
          </p:nvSpPr>
          <p:spPr bwMode="auto">
            <a:xfrm flipH="1" flipV="1">
              <a:off x="2627" y="715"/>
              <a:ext cx="774" cy="855"/>
            </a:xfrm>
            <a:prstGeom prst="line">
              <a:avLst/>
            </a:prstGeom>
            <a:noFill/>
            <a:ln w="28575">
              <a:solidFill>
                <a:srgbClr val="000000"/>
              </a:solidFill>
              <a:prstDash val="dash"/>
              <a:round/>
              <a:headEnd/>
              <a:tailEnd type="triangle" w="med" len="med"/>
            </a:ln>
          </p:spPr>
          <p:txBody>
            <a:bodyPr/>
            <a:lstStyle/>
            <a:p>
              <a:endParaRPr lang="en-US"/>
            </a:p>
          </p:txBody>
        </p:sp>
        <p:sp>
          <p:nvSpPr>
            <p:cNvPr id="45075" name="Line 15"/>
            <p:cNvSpPr>
              <a:spLocks noChangeShapeType="1"/>
            </p:cNvSpPr>
            <p:nvPr/>
          </p:nvSpPr>
          <p:spPr bwMode="auto">
            <a:xfrm>
              <a:off x="2531" y="821"/>
              <a:ext cx="773" cy="855"/>
            </a:xfrm>
            <a:prstGeom prst="line">
              <a:avLst/>
            </a:prstGeom>
            <a:noFill/>
            <a:ln w="28575">
              <a:solidFill>
                <a:srgbClr val="000000"/>
              </a:solidFill>
              <a:prstDash val="dash"/>
              <a:round/>
              <a:headEnd/>
              <a:tailEnd type="triangle" w="med" len="med"/>
            </a:ln>
          </p:spPr>
          <p:txBody>
            <a:bodyPr/>
            <a:lstStyle/>
            <a:p>
              <a:endParaRPr lang="en-US"/>
            </a:p>
          </p:txBody>
        </p:sp>
        <p:sp>
          <p:nvSpPr>
            <p:cNvPr id="45076" name="Line 16"/>
            <p:cNvSpPr>
              <a:spLocks noChangeShapeType="1"/>
            </p:cNvSpPr>
            <p:nvPr/>
          </p:nvSpPr>
          <p:spPr bwMode="auto">
            <a:xfrm>
              <a:off x="2241" y="1356"/>
              <a:ext cx="870" cy="534"/>
            </a:xfrm>
            <a:prstGeom prst="line">
              <a:avLst/>
            </a:prstGeom>
            <a:noFill/>
            <a:ln w="28575">
              <a:solidFill>
                <a:srgbClr val="000000"/>
              </a:solidFill>
              <a:prstDash val="dash"/>
              <a:round/>
              <a:headEnd/>
              <a:tailEnd type="triangle" w="med" len="med"/>
            </a:ln>
          </p:spPr>
          <p:txBody>
            <a:bodyPr/>
            <a:lstStyle/>
            <a:p>
              <a:endParaRPr lang="en-US"/>
            </a:p>
          </p:txBody>
        </p:sp>
        <p:sp>
          <p:nvSpPr>
            <p:cNvPr id="45077" name="Line 17"/>
            <p:cNvSpPr>
              <a:spLocks noChangeShapeType="1"/>
            </p:cNvSpPr>
            <p:nvPr/>
          </p:nvSpPr>
          <p:spPr bwMode="auto">
            <a:xfrm flipV="1">
              <a:off x="2144" y="2317"/>
              <a:ext cx="967" cy="107"/>
            </a:xfrm>
            <a:prstGeom prst="line">
              <a:avLst/>
            </a:prstGeom>
            <a:noFill/>
            <a:ln w="28575">
              <a:solidFill>
                <a:srgbClr val="000000"/>
              </a:solidFill>
              <a:prstDash val="dash"/>
              <a:round/>
              <a:headEnd/>
              <a:tailEnd type="triangle" w="med" len="med"/>
            </a:ln>
          </p:spPr>
          <p:txBody>
            <a:bodyPr/>
            <a:lstStyle/>
            <a:p>
              <a:endParaRPr lang="en-US"/>
            </a:p>
          </p:txBody>
        </p:sp>
        <p:sp>
          <p:nvSpPr>
            <p:cNvPr id="45078" name="Line 18"/>
            <p:cNvSpPr>
              <a:spLocks noChangeShapeType="1"/>
            </p:cNvSpPr>
            <p:nvPr/>
          </p:nvSpPr>
          <p:spPr bwMode="auto">
            <a:xfrm flipV="1">
              <a:off x="2531" y="2424"/>
              <a:ext cx="773" cy="641"/>
            </a:xfrm>
            <a:prstGeom prst="line">
              <a:avLst/>
            </a:prstGeom>
            <a:noFill/>
            <a:ln w="28575">
              <a:solidFill>
                <a:srgbClr val="000000"/>
              </a:solidFill>
              <a:prstDash val="dash"/>
              <a:round/>
              <a:headEnd/>
              <a:tailEnd type="triangle" w="med" len="med"/>
            </a:ln>
          </p:spPr>
          <p:txBody>
            <a:bodyPr/>
            <a:lstStyle/>
            <a:p>
              <a:endParaRPr lang="en-US"/>
            </a:p>
          </p:txBody>
        </p:sp>
        <p:sp>
          <p:nvSpPr>
            <p:cNvPr id="45079" name="Freeform 19"/>
            <p:cNvSpPr>
              <a:spLocks/>
            </p:cNvSpPr>
            <p:nvPr/>
          </p:nvSpPr>
          <p:spPr bwMode="auto">
            <a:xfrm>
              <a:off x="2047" y="1142"/>
              <a:ext cx="226" cy="320"/>
            </a:xfrm>
            <a:custGeom>
              <a:avLst/>
              <a:gdLst>
                <a:gd name="T0" fmla="*/ 2 w 420"/>
                <a:gd name="T1" fmla="*/ 0 h 540"/>
                <a:gd name="T2" fmla="*/ 2 w 420"/>
                <a:gd name="T3" fmla="*/ 3 h 540"/>
                <a:gd name="T4" fmla="*/ 0 w 420"/>
                <a:gd name="T5" fmla="*/ 5 h 540"/>
                <a:gd name="T6" fmla="*/ 0 60000 65536"/>
                <a:gd name="T7" fmla="*/ 0 60000 65536"/>
                <a:gd name="T8" fmla="*/ 0 60000 65536"/>
                <a:gd name="T9" fmla="*/ 0 w 420"/>
                <a:gd name="T10" fmla="*/ 0 h 540"/>
                <a:gd name="T11" fmla="*/ 420 w 420"/>
                <a:gd name="T12" fmla="*/ 540 h 540"/>
              </a:gdLst>
              <a:ahLst/>
              <a:cxnLst>
                <a:cxn ang="T6">
                  <a:pos x="T0" y="T1"/>
                </a:cxn>
                <a:cxn ang="T7">
                  <a:pos x="T2" y="T3"/>
                </a:cxn>
                <a:cxn ang="T8">
                  <a:pos x="T4" y="T5"/>
                </a:cxn>
              </a:cxnLst>
              <a:rect l="T9" t="T10" r="T11" b="T12"/>
              <a:pathLst>
                <a:path w="420" h="540">
                  <a:moveTo>
                    <a:pt x="360" y="0"/>
                  </a:moveTo>
                  <a:cubicBezTo>
                    <a:pt x="390" y="135"/>
                    <a:pt x="420" y="270"/>
                    <a:pt x="360" y="360"/>
                  </a:cubicBezTo>
                  <a:cubicBezTo>
                    <a:pt x="300" y="450"/>
                    <a:pt x="60" y="510"/>
                    <a:pt x="0" y="540"/>
                  </a:cubicBezTo>
                </a:path>
              </a:pathLst>
            </a:custGeom>
            <a:noFill/>
            <a:ln w="28575" cap="flat" cmpd="sng">
              <a:solidFill>
                <a:srgbClr val="000000"/>
              </a:solidFill>
              <a:prstDash val="dash"/>
              <a:round/>
              <a:headEnd/>
              <a:tailEnd/>
            </a:ln>
          </p:spPr>
          <p:txBody>
            <a:bodyPr/>
            <a:lstStyle/>
            <a:p>
              <a:endParaRPr lang="en-US"/>
            </a:p>
          </p:txBody>
        </p:sp>
        <p:sp>
          <p:nvSpPr>
            <p:cNvPr id="45080" name="Freeform 20"/>
            <p:cNvSpPr>
              <a:spLocks/>
            </p:cNvSpPr>
            <p:nvPr/>
          </p:nvSpPr>
          <p:spPr bwMode="auto">
            <a:xfrm rot="-3994723">
              <a:off x="2317" y="2956"/>
              <a:ext cx="249" cy="290"/>
            </a:xfrm>
            <a:custGeom>
              <a:avLst/>
              <a:gdLst>
                <a:gd name="T0" fmla="*/ 3 w 420"/>
                <a:gd name="T1" fmla="*/ 0 h 540"/>
                <a:gd name="T2" fmla="*/ 3 w 420"/>
                <a:gd name="T3" fmla="*/ 2 h 540"/>
                <a:gd name="T4" fmla="*/ 0 w 420"/>
                <a:gd name="T5" fmla="*/ 2 h 540"/>
                <a:gd name="T6" fmla="*/ 0 60000 65536"/>
                <a:gd name="T7" fmla="*/ 0 60000 65536"/>
                <a:gd name="T8" fmla="*/ 0 60000 65536"/>
                <a:gd name="T9" fmla="*/ 0 w 420"/>
                <a:gd name="T10" fmla="*/ 0 h 540"/>
                <a:gd name="T11" fmla="*/ 420 w 420"/>
                <a:gd name="T12" fmla="*/ 540 h 540"/>
              </a:gdLst>
              <a:ahLst/>
              <a:cxnLst>
                <a:cxn ang="T6">
                  <a:pos x="T0" y="T1"/>
                </a:cxn>
                <a:cxn ang="T7">
                  <a:pos x="T2" y="T3"/>
                </a:cxn>
                <a:cxn ang="T8">
                  <a:pos x="T4" y="T5"/>
                </a:cxn>
              </a:cxnLst>
              <a:rect l="T9" t="T10" r="T11" b="T12"/>
              <a:pathLst>
                <a:path w="420" h="540">
                  <a:moveTo>
                    <a:pt x="360" y="0"/>
                  </a:moveTo>
                  <a:cubicBezTo>
                    <a:pt x="390" y="135"/>
                    <a:pt x="420" y="270"/>
                    <a:pt x="360" y="360"/>
                  </a:cubicBezTo>
                  <a:cubicBezTo>
                    <a:pt x="300" y="450"/>
                    <a:pt x="60" y="510"/>
                    <a:pt x="0" y="540"/>
                  </a:cubicBezTo>
                </a:path>
              </a:pathLst>
            </a:custGeom>
            <a:noFill/>
            <a:ln w="28575" cap="flat" cmpd="sng">
              <a:solidFill>
                <a:srgbClr val="000000"/>
              </a:solidFill>
              <a:prstDash val="dash"/>
              <a:round/>
              <a:headEnd/>
              <a:tailEnd/>
            </a:ln>
          </p:spPr>
          <p:txBody>
            <a:bodyPr/>
            <a:lstStyle/>
            <a:p>
              <a:endParaRPr lang="en-US"/>
            </a:p>
          </p:txBody>
        </p:sp>
        <p:sp>
          <p:nvSpPr>
            <p:cNvPr id="45081" name="Oval 21"/>
            <p:cNvSpPr>
              <a:spLocks noChangeArrowheads="1"/>
            </p:cNvSpPr>
            <p:nvPr/>
          </p:nvSpPr>
          <p:spPr bwMode="auto">
            <a:xfrm>
              <a:off x="3304" y="1676"/>
              <a:ext cx="193" cy="214"/>
            </a:xfrm>
            <a:prstGeom prst="ellipse">
              <a:avLst/>
            </a:prstGeom>
            <a:solidFill>
              <a:srgbClr val="0000FF"/>
            </a:solidFill>
            <a:ln w="9525" algn="ctr">
              <a:noFill/>
              <a:round/>
              <a:headEnd/>
              <a:tailEnd/>
            </a:ln>
          </p:spPr>
          <p:txBody>
            <a:bodyPr/>
            <a:lstStyle/>
            <a:p>
              <a:endParaRPr lang="en-US"/>
            </a:p>
          </p:txBody>
        </p:sp>
        <p:sp>
          <p:nvSpPr>
            <p:cNvPr id="45082" name="Oval 22"/>
            <p:cNvSpPr>
              <a:spLocks noChangeArrowheads="1"/>
            </p:cNvSpPr>
            <p:nvPr/>
          </p:nvSpPr>
          <p:spPr bwMode="auto">
            <a:xfrm>
              <a:off x="1845" y="1329"/>
              <a:ext cx="193" cy="213"/>
            </a:xfrm>
            <a:prstGeom prst="ellipse">
              <a:avLst/>
            </a:prstGeom>
            <a:solidFill>
              <a:srgbClr val="0000FF"/>
            </a:solidFill>
            <a:ln w="9525" algn="ctr">
              <a:noFill/>
              <a:round/>
              <a:headEnd/>
              <a:tailEnd/>
            </a:ln>
          </p:spPr>
          <p:txBody>
            <a:bodyPr/>
            <a:lstStyle/>
            <a:p>
              <a:endParaRPr lang="en-US"/>
            </a:p>
          </p:txBody>
        </p:sp>
        <p:sp>
          <p:nvSpPr>
            <p:cNvPr id="45083" name="Oval 23"/>
            <p:cNvSpPr>
              <a:spLocks noChangeArrowheads="1"/>
            </p:cNvSpPr>
            <p:nvPr/>
          </p:nvSpPr>
          <p:spPr bwMode="auto">
            <a:xfrm>
              <a:off x="2301" y="3243"/>
              <a:ext cx="194" cy="214"/>
            </a:xfrm>
            <a:prstGeom prst="ellipse">
              <a:avLst/>
            </a:prstGeom>
            <a:solidFill>
              <a:srgbClr val="0000FF"/>
            </a:solidFill>
            <a:ln w="9525" algn="ctr">
              <a:noFill/>
              <a:round/>
              <a:headEnd/>
              <a:tailEnd/>
            </a:ln>
          </p:spPr>
          <p:txBody>
            <a:bodyPr/>
            <a:lstStyle/>
            <a:p>
              <a:endParaRPr lang="en-US"/>
            </a:p>
          </p:txBody>
        </p:sp>
        <p:sp>
          <p:nvSpPr>
            <p:cNvPr id="45084" name="AutoShape 24"/>
            <p:cNvSpPr>
              <a:spLocks noChangeArrowheads="1"/>
            </p:cNvSpPr>
            <p:nvPr/>
          </p:nvSpPr>
          <p:spPr bwMode="auto">
            <a:xfrm>
              <a:off x="2039" y="884"/>
              <a:ext cx="290" cy="213"/>
            </a:xfrm>
            <a:prstGeom prst="octagon">
              <a:avLst>
                <a:gd name="adj" fmla="val 29287"/>
              </a:avLst>
            </a:prstGeom>
            <a:solidFill>
              <a:srgbClr val="00FF00"/>
            </a:solidFill>
            <a:ln w="9525" algn="ctr">
              <a:noFill/>
              <a:miter lim="800000"/>
              <a:headEnd/>
              <a:tailEnd/>
            </a:ln>
          </p:spPr>
          <p:txBody>
            <a:bodyPr/>
            <a:lstStyle/>
            <a:p>
              <a:endParaRPr lang="en-US"/>
            </a:p>
          </p:txBody>
        </p:sp>
        <p:sp>
          <p:nvSpPr>
            <p:cNvPr id="45085" name="Text Box 25"/>
            <p:cNvSpPr txBox="1">
              <a:spLocks noChangeArrowheads="1"/>
            </p:cNvSpPr>
            <p:nvPr/>
          </p:nvSpPr>
          <p:spPr bwMode="auto">
            <a:xfrm>
              <a:off x="2004" y="891"/>
              <a:ext cx="483" cy="321"/>
            </a:xfrm>
            <a:prstGeom prst="rect">
              <a:avLst/>
            </a:prstGeom>
            <a:noFill/>
            <a:ln w="9525" algn="ctr">
              <a:noFill/>
              <a:miter lim="800000"/>
              <a:headEnd/>
              <a:tailEnd/>
            </a:ln>
          </p:spPr>
          <p:txBody>
            <a:bodyPr/>
            <a:lstStyle/>
            <a:p>
              <a:r>
                <a:rPr lang="en-US" sz="1400" b="1" dirty="0">
                  <a:latin typeface="Arial Narrow" pitchFamily="34" charset="0"/>
                </a:rPr>
                <a:t>HPO</a:t>
              </a:r>
              <a:r>
                <a:rPr lang="en-US" sz="1400" b="1" baseline="-25000" dirty="0">
                  <a:latin typeface="Arial Narrow" pitchFamily="34" charset="0"/>
                </a:rPr>
                <a:t>4</a:t>
              </a:r>
              <a:r>
                <a:rPr lang="en-US" sz="1400" b="1" baseline="30000" dirty="0">
                  <a:latin typeface="Arial Narrow" pitchFamily="34" charset="0"/>
                </a:rPr>
                <a:t>2-</a:t>
              </a:r>
              <a:endParaRPr lang="en-US" sz="1400" b="1" dirty="0">
                <a:latin typeface="Arial Rounded MT Bold" pitchFamily="34" charset="0"/>
              </a:endParaRPr>
            </a:p>
          </p:txBody>
        </p:sp>
        <p:sp>
          <p:nvSpPr>
            <p:cNvPr id="45086" name="Text Box 26"/>
            <p:cNvSpPr txBox="1">
              <a:spLocks noChangeArrowheads="1"/>
            </p:cNvSpPr>
            <p:nvPr/>
          </p:nvSpPr>
          <p:spPr bwMode="auto">
            <a:xfrm>
              <a:off x="1991" y="2860"/>
              <a:ext cx="483" cy="321"/>
            </a:xfrm>
            <a:prstGeom prst="rect">
              <a:avLst/>
            </a:prstGeom>
            <a:noFill/>
            <a:ln w="9525" algn="ctr">
              <a:noFill/>
              <a:miter lim="800000"/>
              <a:headEnd/>
              <a:tailEnd/>
            </a:ln>
          </p:spPr>
          <p:txBody>
            <a:bodyPr/>
            <a:lstStyle/>
            <a:p>
              <a:r>
                <a:rPr lang="en-US" sz="1400" b="1">
                  <a:latin typeface="Arial Narrow" pitchFamily="34" charset="0"/>
                </a:rPr>
                <a:t>HSO</a:t>
              </a:r>
              <a:r>
                <a:rPr lang="en-US" sz="1400" b="1" baseline="-25000">
                  <a:latin typeface="Arial Narrow" pitchFamily="34" charset="0"/>
                </a:rPr>
                <a:t>4</a:t>
              </a:r>
              <a:r>
                <a:rPr lang="en-US" sz="1400" b="1" baseline="30000">
                  <a:latin typeface="Arial Narrow" pitchFamily="34" charset="0"/>
                </a:rPr>
                <a:t>-</a:t>
              </a:r>
              <a:endParaRPr lang="en-US" sz="1400" b="1">
                <a:latin typeface="Arial Rounded MT Bold" pitchFamily="34" charset="0"/>
              </a:endParaRPr>
            </a:p>
          </p:txBody>
        </p:sp>
        <p:sp>
          <p:nvSpPr>
            <p:cNvPr id="45087" name="Text Box 27"/>
            <p:cNvSpPr txBox="1">
              <a:spLocks noChangeArrowheads="1"/>
            </p:cNvSpPr>
            <p:nvPr/>
          </p:nvSpPr>
          <p:spPr bwMode="auto">
            <a:xfrm>
              <a:off x="1830" y="1338"/>
              <a:ext cx="483" cy="329"/>
            </a:xfrm>
            <a:prstGeom prst="rect">
              <a:avLst/>
            </a:prstGeom>
            <a:noFill/>
            <a:ln w="9525" algn="ctr">
              <a:noFill/>
              <a:miter lim="800000"/>
              <a:headEnd/>
              <a:tailEnd/>
            </a:ln>
          </p:spPr>
          <p:txBody>
            <a:bodyPr/>
            <a:lstStyle/>
            <a:p>
              <a:r>
                <a:rPr lang="en-US" sz="1400" b="1">
                  <a:solidFill>
                    <a:srgbClr val="FFFFFF"/>
                  </a:solidFill>
                  <a:latin typeface="Arial Narrow" pitchFamily="34" charset="0"/>
                </a:rPr>
                <a:t>H+</a:t>
              </a:r>
              <a:endParaRPr lang="en-US" sz="1400" b="1">
                <a:latin typeface="Arial Rounded MT Bold" pitchFamily="34" charset="0"/>
              </a:endParaRPr>
            </a:p>
          </p:txBody>
        </p:sp>
        <p:sp>
          <p:nvSpPr>
            <p:cNvPr id="45088" name="Oval 28"/>
            <p:cNvSpPr>
              <a:spLocks noChangeArrowheads="1"/>
            </p:cNvSpPr>
            <p:nvPr/>
          </p:nvSpPr>
          <p:spPr bwMode="auto">
            <a:xfrm>
              <a:off x="2434" y="456"/>
              <a:ext cx="290" cy="214"/>
            </a:xfrm>
            <a:prstGeom prst="ellipse">
              <a:avLst/>
            </a:prstGeom>
            <a:solidFill>
              <a:srgbClr val="FF0000"/>
            </a:solidFill>
            <a:ln w="9525" algn="ctr">
              <a:noFill/>
              <a:round/>
              <a:headEnd/>
              <a:tailEnd/>
            </a:ln>
          </p:spPr>
          <p:txBody>
            <a:bodyPr/>
            <a:lstStyle/>
            <a:p>
              <a:endParaRPr lang="en-US"/>
            </a:p>
          </p:txBody>
        </p:sp>
        <p:sp>
          <p:nvSpPr>
            <p:cNvPr id="45089" name="Oval 29"/>
            <p:cNvSpPr>
              <a:spLocks noChangeArrowheads="1"/>
            </p:cNvSpPr>
            <p:nvPr/>
          </p:nvSpPr>
          <p:spPr bwMode="auto">
            <a:xfrm>
              <a:off x="1854" y="2317"/>
              <a:ext cx="290" cy="214"/>
            </a:xfrm>
            <a:prstGeom prst="ellipse">
              <a:avLst/>
            </a:prstGeom>
            <a:solidFill>
              <a:srgbClr val="00FFFF"/>
            </a:solidFill>
            <a:ln w="9525" algn="ctr">
              <a:noFill/>
              <a:round/>
              <a:headEnd/>
              <a:tailEnd/>
            </a:ln>
          </p:spPr>
          <p:txBody>
            <a:bodyPr/>
            <a:lstStyle/>
            <a:p>
              <a:endParaRPr lang="en-US"/>
            </a:p>
          </p:txBody>
        </p:sp>
        <p:sp>
          <p:nvSpPr>
            <p:cNvPr id="45090" name="Line 30"/>
            <p:cNvSpPr>
              <a:spLocks noChangeShapeType="1"/>
            </p:cNvSpPr>
            <p:nvPr/>
          </p:nvSpPr>
          <p:spPr bwMode="auto">
            <a:xfrm>
              <a:off x="3304" y="1436"/>
              <a:ext cx="97" cy="0"/>
            </a:xfrm>
            <a:prstGeom prst="line">
              <a:avLst/>
            </a:prstGeom>
            <a:noFill/>
            <a:ln w="9525">
              <a:solidFill>
                <a:srgbClr val="000000"/>
              </a:solidFill>
              <a:round/>
              <a:headEnd/>
              <a:tailEnd/>
            </a:ln>
          </p:spPr>
          <p:txBody>
            <a:bodyPr/>
            <a:lstStyle/>
            <a:p>
              <a:endParaRPr lang="en-US"/>
            </a:p>
          </p:txBody>
        </p:sp>
        <p:sp>
          <p:nvSpPr>
            <p:cNvPr id="45091" name="Line 31"/>
            <p:cNvSpPr>
              <a:spLocks noChangeShapeType="1"/>
            </p:cNvSpPr>
            <p:nvPr/>
          </p:nvSpPr>
          <p:spPr bwMode="auto">
            <a:xfrm>
              <a:off x="3111" y="1569"/>
              <a:ext cx="96" cy="0"/>
            </a:xfrm>
            <a:prstGeom prst="line">
              <a:avLst/>
            </a:prstGeom>
            <a:noFill/>
            <a:ln w="9525">
              <a:solidFill>
                <a:srgbClr val="000000"/>
              </a:solidFill>
              <a:round/>
              <a:headEnd/>
              <a:tailEnd/>
            </a:ln>
          </p:spPr>
          <p:txBody>
            <a:bodyPr/>
            <a:lstStyle/>
            <a:p>
              <a:endParaRPr lang="en-US"/>
            </a:p>
          </p:txBody>
        </p:sp>
        <p:sp>
          <p:nvSpPr>
            <p:cNvPr id="45092" name="Line 32"/>
            <p:cNvSpPr>
              <a:spLocks noChangeShapeType="1"/>
            </p:cNvSpPr>
            <p:nvPr/>
          </p:nvSpPr>
          <p:spPr bwMode="auto">
            <a:xfrm>
              <a:off x="2917" y="1890"/>
              <a:ext cx="97" cy="0"/>
            </a:xfrm>
            <a:prstGeom prst="line">
              <a:avLst/>
            </a:prstGeom>
            <a:noFill/>
            <a:ln w="9525">
              <a:solidFill>
                <a:srgbClr val="000000"/>
              </a:solidFill>
              <a:round/>
              <a:headEnd/>
              <a:tailEnd/>
            </a:ln>
          </p:spPr>
          <p:txBody>
            <a:bodyPr/>
            <a:lstStyle/>
            <a:p>
              <a:endParaRPr lang="en-US"/>
            </a:p>
          </p:txBody>
        </p:sp>
        <p:sp>
          <p:nvSpPr>
            <p:cNvPr id="45093" name="Line 33"/>
            <p:cNvSpPr>
              <a:spLocks noChangeShapeType="1"/>
            </p:cNvSpPr>
            <p:nvPr/>
          </p:nvSpPr>
          <p:spPr bwMode="auto">
            <a:xfrm>
              <a:off x="2917" y="1997"/>
              <a:ext cx="97" cy="0"/>
            </a:xfrm>
            <a:prstGeom prst="line">
              <a:avLst/>
            </a:prstGeom>
            <a:noFill/>
            <a:ln w="9525">
              <a:solidFill>
                <a:srgbClr val="000000"/>
              </a:solidFill>
              <a:round/>
              <a:headEnd/>
              <a:tailEnd/>
            </a:ln>
          </p:spPr>
          <p:txBody>
            <a:bodyPr/>
            <a:lstStyle/>
            <a:p>
              <a:endParaRPr lang="en-US"/>
            </a:p>
          </p:txBody>
        </p:sp>
        <p:sp>
          <p:nvSpPr>
            <p:cNvPr id="45094" name="Line 34"/>
            <p:cNvSpPr>
              <a:spLocks noChangeShapeType="1"/>
            </p:cNvSpPr>
            <p:nvPr/>
          </p:nvSpPr>
          <p:spPr bwMode="auto">
            <a:xfrm flipV="1">
              <a:off x="2941" y="2142"/>
              <a:ext cx="97" cy="0"/>
            </a:xfrm>
            <a:prstGeom prst="line">
              <a:avLst/>
            </a:prstGeom>
            <a:noFill/>
            <a:ln w="9525">
              <a:solidFill>
                <a:srgbClr val="000000"/>
              </a:solidFill>
              <a:round/>
              <a:headEnd/>
              <a:tailEnd/>
            </a:ln>
          </p:spPr>
          <p:txBody>
            <a:bodyPr/>
            <a:lstStyle/>
            <a:p>
              <a:endParaRPr lang="en-US"/>
            </a:p>
          </p:txBody>
        </p:sp>
        <p:sp>
          <p:nvSpPr>
            <p:cNvPr id="45095" name="Line 35"/>
            <p:cNvSpPr>
              <a:spLocks noChangeShapeType="1"/>
            </p:cNvSpPr>
            <p:nvPr/>
          </p:nvSpPr>
          <p:spPr bwMode="auto">
            <a:xfrm>
              <a:off x="3022" y="2388"/>
              <a:ext cx="97" cy="0"/>
            </a:xfrm>
            <a:prstGeom prst="line">
              <a:avLst/>
            </a:prstGeom>
            <a:noFill/>
            <a:ln w="9525">
              <a:solidFill>
                <a:srgbClr val="000000"/>
              </a:solidFill>
              <a:round/>
              <a:headEnd/>
              <a:tailEnd/>
            </a:ln>
          </p:spPr>
          <p:txBody>
            <a:bodyPr/>
            <a:lstStyle/>
            <a:p>
              <a:endParaRPr lang="en-US"/>
            </a:p>
          </p:txBody>
        </p:sp>
        <p:sp>
          <p:nvSpPr>
            <p:cNvPr id="45096" name="Line 36"/>
            <p:cNvSpPr>
              <a:spLocks noChangeShapeType="1"/>
            </p:cNvSpPr>
            <p:nvPr/>
          </p:nvSpPr>
          <p:spPr bwMode="auto">
            <a:xfrm>
              <a:off x="3103" y="2487"/>
              <a:ext cx="96" cy="0"/>
            </a:xfrm>
            <a:prstGeom prst="line">
              <a:avLst/>
            </a:prstGeom>
            <a:noFill/>
            <a:ln w="9525">
              <a:solidFill>
                <a:srgbClr val="000000"/>
              </a:solidFill>
              <a:round/>
              <a:headEnd/>
              <a:tailEnd/>
            </a:ln>
          </p:spPr>
          <p:txBody>
            <a:bodyPr/>
            <a:lstStyle/>
            <a:p>
              <a:endParaRPr lang="en-US"/>
            </a:p>
          </p:txBody>
        </p:sp>
        <p:sp>
          <p:nvSpPr>
            <p:cNvPr id="45097" name="Line 37"/>
            <p:cNvSpPr>
              <a:spLocks noChangeShapeType="1"/>
            </p:cNvSpPr>
            <p:nvPr/>
          </p:nvSpPr>
          <p:spPr bwMode="auto">
            <a:xfrm>
              <a:off x="3272" y="2602"/>
              <a:ext cx="96" cy="0"/>
            </a:xfrm>
            <a:prstGeom prst="line">
              <a:avLst/>
            </a:prstGeom>
            <a:noFill/>
            <a:ln w="9525">
              <a:solidFill>
                <a:srgbClr val="000000"/>
              </a:solidFill>
              <a:round/>
              <a:headEnd/>
              <a:tailEnd/>
            </a:ln>
          </p:spPr>
          <p:txBody>
            <a:bodyPr/>
            <a:lstStyle/>
            <a:p>
              <a:endParaRPr lang="en-US"/>
            </a:p>
          </p:txBody>
        </p:sp>
        <p:sp>
          <p:nvSpPr>
            <p:cNvPr id="45098" name="Text Box 38"/>
            <p:cNvSpPr txBox="1">
              <a:spLocks noChangeArrowheads="1"/>
            </p:cNvSpPr>
            <p:nvPr/>
          </p:nvSpPr>
          <p:spPr bwMode="auto">
            <a:xfrm>
              <a:off x="2337" y="928"/>
              <a:ext cx="290" cy="214"/>
            </a:xfrm>
            <a:prstGeom prst="rect">
              <a:avLst/>
            </a:prstGeom>
            <a:noFill/>
            <a:ln w="9525" algn="ctr">
              <a:noFill/>
              <a:miter lim="800000"/>
              <a:headEnd/>
              <a:tailEnd/>
            </a:ln>
          </p:spPr>
          <p:txBody>
            <a:bodyPr/>
            <a:lstStyle/>
            <a:p>
              <a:r>
                <a:rPr lang="en-US" sz="1400">
                  <a:latin typeface="Times New Roman" pitchFamily="18" charset="0"/>
                </a:rPr>
                <a:t>+</a:t>
              </a:r>
              <a:endParaRPr lang="en-US" sz="1400">
                <a:latin typeface="Arial Rounded MT Bold" pitchFamily="34" charset="0"/>
              </a:endParaRPr>
            </a:p>
          </p:txBody>
        </p:sp>
        <p:sp>
          <p:nvSpPr>
            <p:cNvPr id="45099" name="Text Box 39"/>
            <p:cNvSpPr txBox="1">
              <a:spLocks noChangeArrowheads="1"/>
            </p:cNvSpPr>
            <p:nvPr/>
          </p:nvSpPr>
          <p:spPr bwMode="auto">
            <a:xfrm>
              <a:off x="2047" y="1676"/>
              <a:ext cx="290" cy="214"/>
            </a:xfrm>
            <a:prstGeom prst="rect">
              <a:avLst/>
            </a:prstGeom>
            <a:noFill/>
            <a:ln w="9525" algn="ctr">
              <a:noFill/>
              <a:miter lim="800000"/>
              <a:headEnd/>
              <a:tailEnd/>
            </a:ln>
          </p:spPr>
          <p:txBody>
            <a:bodyPr/>
            <a:lstStyle/>
            <a:p>
              <a:r>
                <a:rPr lang="en-US" sz="1400" b="1">
                  <a:latin typeface="Times New Roman" pitchFamily="18" charset="0"/>
                </a:rPr>
                <a:t>+</a:t>
              </a:r>
              <a:endParaRPr lang="en-US" sz="1400" b="1">
                <a:latin typeface="Arial Rounded MT Bold" pitchFamily="34" charset="0"/>
              </a:endParaRPr>
            </a:p>
          </p:txBody>
        </p:sp>
        <p:sp>
          <p:nvSpPr>
            <p:cNvPr id="45100" name="Text Box 40"/>
            <p:cNvSpPr txBox="1">
              <a:spLocks noChangeArrowheads="1"/>
            </p:cNvSpPr>
            <p:nvPr/>
          </p:nvSpPr>
          <p:spPr bwMode="auto">
            <a:xfrm>
              <a:off x="2047" y="2210"/>
              <a:ext cx="290" cy="214"/>
            </a:xfrm>
            <a:prstGeom prst="rect">
              <a:avLst/>
            </a:prstGeom>
            <a:noFill/>
            <a:ln w="9525" algn="ctr">
              <a:noFill/>
              <a:miter lim="800000"/>
              <a:headEnd/>
              <a:tailEnd/>
            </a:ln>
          </p:spPr>
          <p:txBody>
            <a:bodyPr/>
            <a:lstStyle/>
            <a:p>
              <a:r>
                <a:rPr lang="en-US" sz="1400">
                  <a:latin typeface="Times New Roman" pitchFamily="18" charset="0"/>
                </a:rPr>
                <a:t>+</a:t>
              </a:r>
              <a:endParaRPr lang="en-US" sz="1400">
                <a:latin typeface="Arial Rounded MT Bold" pitchFamily="34" charset="0"/>
              </a:endParaRPr>
            </a:p>
          </p:txBody>
        </p:sp>
        <p:sp>
          <p:nvSpPr>
            <p:cNvPr id="45101" name="Text Box 41"/>
            <p:cNvSpPr txBox="1">
              <a:spLocks noChangeArrowheads="1"/>
            </p:cNvSpPr>
            <p:nvPr/>
          </p:nvSpPr>
          <p:spPr bwMode="auto">
            <a:xfrm>
              <a:off x="2047" y="1890"/>
              <a:ext cx="290" cy="214"/>
            </a:xfrm>
            <a:prstGeom prst="rect">
              <a:avLst/>
            </a:prstGeom>
            <a:noFill/>
            <a:ln w="9525" algn="ctr">
              <a:noFill/>
              <a:miter lim="800000"/>
              <a:headEnd/>
              <a:tailEnd/>
            </a:ln>
          </p:spPr>
          <p:txBody>
            <a:bodyPr/>
            <a:lstStyle/>
            <a:p>
              <a:r>
                <a:rPr lang="en-US" sz="1400" b="1">
                  <a:latin typeface="Times New Roman" pitchFamily="18" charset="0"/>
                </a:rPr>
                <a:t>+</a:t>
              </a:r>
              <a:endParaRPr lang="en-US" sz="1400" b="1">
                <a:latin typeface="Arial Rounded MT Bold" pitchFamily="34" charset="0"/>
              </a:endParaRPr>
            </a:p>
          </p:txBody>
        </p:sp>
        <p:sp>
          <p:nvSpPr>
            <p:cNvPr id="45102" name="Text Box 42"/>
            <p:cNvSpPr txBox="1">
              <a:spLocks noChangeArrowheads="1"/>
            </p:cNvSpPr>
            <p:nvPr/>
          </p:nvSpPr>
          <p:spPr bwMode="auto">
            <a:xfrm>
              <a:off x="2241" y="2638"/>
              <a:ext cx="290" cy="213"/>
            </a:xfrm>
            <a:prstGeom prst="rect">
              <a:avLst/>
            </a:prstGeom>
            <a:noFill/>
            <a:ln w="9525" algn="ctr">
              <a:noFill/>
              <a:miter lim="800000"/>
              <a:headEnd/>
              <a:tailEnd/>
            </a:ln>
          </p:spPr>
          <p:txBody>
            <a:bodyPr/>
            <a:lstStyle/>
            <a:p>
              <a:r>
                <a:rPr lang="en-US" sz="1400" b="1">
                  <a:latin typeface="Times New Roman" pitchFamily="18" charset="0"/>
                </a:rPr>
                <a:t>+</a:t>
              </a:r>
              <a:endParaRPr lang="en-US" sz="1400" b="1">
                <a:latin typeface="Arial Rounded MT Bold" pitchFamily="34" charset="0"/>
              </a:endParaRPr>
            </a:p>
          </p:txBody>
        </p:sp>
        <p:sp>
          <p:nvSpPr>
            <p:cNvPr id="45103" name="Text Box 43"/>
            <p:cNvSpPr txBox="1">
              <a:spLocks noChangeArrowheads="1"/>
            </p:cNvSpPr>
            <p:nvPr/>
          </p:nvSpPr>
          <p:spPr bwMode="auto">
            <a:xfrm>
              <a:off x="2627" y="3065"/>
              <a:ext cx="290" cy="214"/>
            </a:xfrm>
            <a:prstGeom prst="rect">
              <a:avLst/>
            </a:prstGeom>
            <a:noFill/>
            <a:ln w="9525" algn="ctr">
              <a:noFill/>
              <a:miter lim="800000"/>
              <a:headEnd/>
              <a:tailEnd/>
            </a:ln>
          </p:spPr>
          <p:txBody>
            <a:bodyPr/>
            <a:lstStyle/>
            <a:p>
              <a:r>
                <a:rPr lang="en-US" sz="1100">
                  <a:latin typeface="Times New Roman" pitchFamily="18" charset="0"/>
                </a:rPr>
                <a:t>+</a:t>
              </a:r>
              <a:endParaRPr lang="en-US">
                <a:latin typeface="Arial Rounded MT Bold" pitchFamily="34" charset="0"/>
              </a:endParaRPr>
            </a:p>
          </p:txBody>
        </p:sp>
        <p:sp>
          <p:nvSpPr>
            <p:cNvPr id="45104" name="Text Box 44"/>
            <p:cNvSpPr txBox="1">
              <a:spLocks noChangeArrowheads="1"/>
            </p:cNvSpPr>
            <p:nvPr/>
          </p:nvSpPr>
          <p:spPr bwMode="auto">
            <a:xfrm>
              <a:off x="2821" y="3172"/>
              <a:ext cx="290" cy="318"/>
            </a:xfrm>
            <a:prstGeom prst="rect">
              <a:avLst/>
            </a:prstGeom>
            <a:noFill/>
            <a:ln w="9525" algn="ctr">
              <a:noFill/>
              <a:miter lim="800000"/>
              <a:headEnd/>
              <a:tailEnd/>
            </a:ln>
          </p:spPr>
          <p:txBody>
            <a:bodyPr/>
            <a:lstStyle/>
            <a:p>
              <a:r>
                <a:rPr lang="en-US" sz="1400">
                  <a:latin typeface="Times New Roman" pitchFamily="18" charset="0"/>
                </a:rPr>
                <a:t>+</a:t>
              </a:r>
              <a:endParaRPr lang="en-US" sz="1400">
                <a:latin typeface="Arial Rounded MT Bold" pitchFamily="34" charset="0"/>
              </a:endParaRPr>
            </a:p>
          </p:txBody>
        </p:sp>
        <p:sp>
          <p:nvSpPr>
            <p:cNvPr id="45105" name="Text Box 45"/>
            <p:cNvSpPr txBox="1">
              <a:spLocks noChangeArrowheads="1"/>
            </p:cNvSpPr>
            <p:nvPr/>
          </p:nvSpPr>
          <p:spPr bwMode="auto">
            <a:xfrm>
              <a:off x="3014" y="3279"/>
              <a:ext cx="354" cy="214"/>
            </a:xfrm>
            <a:prstGeom prst="rect">
              <a:avLst/>
            </a:prstGeom>
            <a:noFill/>
            <a:ln w="9525" algn="ctr">
              <a:noFill/>
              <a:miter lim="800000"/>
              <a:headEnd/>
              <a:tailEnd/>
            </a:ln>
          </p:spPr>
          <p:txBody>
            <a:bodyPr/>
            <a:lstStyle/>
            <a:p>
              <a:r>
                <a:rPr lang="en-US" sz="1400">
                  <a:latin typeface="Times New Roman" pitchFamily="18" charset="0"/>
                </a:rPr>
                <a:t>+</a:t>
              </a:r>
              <a:endParaRPr lang="en-US" sz="1400">
                <a:latin typeface="Arial Rounded MT Bold" pitchFamily="34" charset="0"/>
              </a:endParaRPr>
            </a:p>
          </p:txBody>
        </p:sp>
        <p:sp>
          <p:nvSpPr>
            <p:cNvPr id="45106" name="Text Box 46"/>
            <p:cNvSpPr txBox="1">
              <a:spLocks noChangeArrowheads="1"/>
            </p:cNvSpPr>
            <p:nvPr/>
          </p:nvSpPr>
          <p:spPr bwMode="auto">
            <a:xfrm>
              <a:off x="2821" y="608"/>
              <a:ext cx="290" cy="214"/>
            </a:xfrm>
            <a:prstGeom prst="rect">
              <a:avLst/>
            </a:prstGeom>
            <a:noFill/>
            <a:ln w="9525" algn="ctr">
              <a:noFill/>
              <a:miter lim="800000"/>
              <a:headEnd/>
              <a:tailEnd/>
            </a:ln>
          </p:spPr>
          <p:txBody>
            <a:bodyPr/>
            <a:lstStyle/>
            <a:p>
              <a:r>
                <a:rPr lang="en-US" sz="1400">
                  <a:latin typeface="Times New Roman" pitchFamily="18" charset="0"/>
                </a:rPr>
                <a:t>+</a:t>
              </a:r>
              <a:endParaRPr lang="en-US" sz="1400">
                <a:latin typeface="Arial Rounded MT Bold" pitchFamily="34" charset="0"/>
              </a:endParaRPr>
            </a:p>
          </p:txBody>
        </p:sp>
        <p:sp>
          <p:nvSpPr>
            <p:cNvPr id="45107" name="Text Box 47"/>
            <p:cNvSpPr txBox="1">
              <a:spLocks noChangeArrowheads="1"/>
            </p:cNvSpPr>
            <p:nvPr/>
          </p:nvSpPr>
          <p:spPr bwMode="auto">
            <a:xfrm>
              <a:off x="3111" y="501"/>
              <a:ext cx="290" cy="214"/>
            </a:xfrm>
            <a:prstGeom prst="rect">
              <a:avLst/>
            </a:prstGeom>
            <a:noFill/>
            <a:ln w="9525" algn="ctr">
              <a:noFill/>
              <a:miter lim="800000"/>
              <a:headEnd/>
              <a:tailEnd/>
            </a:ln>
          </p:spPr>
          <p:txBody>
            <a:bodyPr/>
            <a:lstStyle/>
            <a:p>
              <a:r>
                <a:rPr lang="en-US" sz="1400" b="1">
                  <a:latin typeface="Times New Roman" pitchFamily="18" charset="0"/>
                </a:rPr>
                <a:t>+</a:t>
              </a:r>
              <a:endParaRPr lang="en-US" sz="1400" b="1">
                <a:latin typeface="Arial Rounded MT Bold" pitchFamily="34" charset="0"/>
              </a:endParaRPr>
            </a:p>
          </p:txBody>
        </p:sp>
        <p:sp>
          <p:nvSpPr>
            <p:cNvPr id="45108" name="Text Box 48"/>
            <p:cNvSpPr txBox="1">
              <a:spLocks noChangeArrowheads="1"/>
            </p:cNvSpPr>
            <p:nvPr/>
          </p:nvSpPr>
          <p:spPr bwMode="auto">
            <a:xfrm>
              <a:off x="1494" y="2353"/>
              <a:ext cx="386" cy="320"/>
            </a:xfrm>
            <a:prstGeom prst="rect">
              <a:avLst/>
            </a:prstGeom>
            <a:noFill/>
            <a:ln w="9525" algn="ctr">
              <a:noFill/>
              <a:miter lim="800000"/>
              <a:headEnd/>
              <a:tailEnd/>
            </a:ln>
          </p:spPr>
          <p:txBody>
            <a:bodyPr/>
            <a:lstStyle/>
            <a:p>
              <a:r>
                <a:rPr lang="en-US" sz="1400" b="1">
                  <a:latin typeface="Arial Narrow" pitchFamily="34" charset="0"/>
                </a:rPr>
                <a:t>H</a:t>
              </a:r>
              <a:r>
                <a:rPr lang="en-US" sz="1400" b="1" baseline="30000">
                  <a:latin typeface="Arial Narrow" pitchFamily="34" charset="0"/>
                </a:rPr>
                <a:t>+</a:t>
              </a:r>
              <a:endParaRPr lang="en-US" sz="1400" b="1">
                <a:latin typeface="Arial Rounded MT Bold" pitchFamily="34" charset="0"/>
              </a:endParaRPr>
            </a:p>
          </p:txBody>
        </p:sp>
        <p:sp>
          <p:nvSpPr>
            <p:cNvPr id="45109" name="Text Box 49"/>
            <p:cNvSpPr txBox="1">
              <a:spLocks noChangeArrowheads="1"/>
            </p:cNvSpPr>
            <p:nvPr/>
          </p:nvSpPr>
          <p:spPr bwMode="auto">
            <a:xfrm>
              <a:off x="1693" y="1890"/>
              <a:ext cx="386" cy="320"/>
            </a:xfrm>
            <a:prstGeom prst="rect">
              <a:avLst/>
            </a:prstGeom>
            <a:noFill/>
            <a:ln w="9525" algn="ctr">
              <a:noFill/>
              <a:miter lim="800000"/>
              <a:headEnd/>
              <a:tailEnd/>
            </a:ln>
          </p:spPr>
          <p:txBody>
            <a:bodyPr/>
            <a:lstStyle/>
            <a:p>
              <a:r>
                <a:rPr lang="en-US" sz="1400" b="1">
                  <a:latin typeface="Arial Narrow" pitchFamily="34" charset="0"/>
                </a:rPr>
                <a:t>H</a:t>
              </a:r>
              <a:r>
                <a:rPr lang="en-US" sz="1400" b="1" baseline="30000">
                  <a:latin typeface="Arial Narrow" pitchFamily="34" charset="0"/>
                </a:rPr>
                <a:t>+</a:t>
              </a:r>
              <a:endParaRPr lang="en-US" sz="1400" b="1">
                <a:latin typeface="Arial Rounded MT Bold" pitchFamily="34" charset="0"/>
              </a:endParaRPr>
            </a:p>
          </p:txBody>
        </p:sp>
        <p:sp>
          <p:nvSpPr>
            <p:cNvPr id="45110" name="Text Box 50"/>
            <p:cNvSpPr txBox="1">
              <a:spLocks noChangeArrowheads="1"/>
            </p:cNvSpPr>
            <p:nvPr/>
          </p:nvSpPr>
          <p:spPr bwMode="auto">
            <a:xfrm>
              <a:off x="1757" y="2745"/>
              <a:ext cx="387" cy="320"/>
            </a:xfrm>
            <a:prstGeom prst="rect">
              <a:avLst/>
            </a:prstGeom>
            <a:noFill/>
            <a:ln w="9525" algn="ctr">
              <a:noFill/>
              <a:miter lim="800000"/>
              <a:headEnd/>
              <a:tailEnd/>
            </a:ln>
          </p:spPr>
          <p:txBody>
            <a:bodyPr/>
            <a:lstStyle/>
            <a:p>
              <a:r>
                <a:rPr lang="en-US" sz="1400" b="1">
                  <a:latin typeface="Arial Narrow" pitchFamily="34" charset="0"/>
                </a:rPr>
                <a:t>H</a:t>
              </a:r>
              <a:r>
                <a:rPr lang="en-US" sz="1400" b="1" baseline="30000">
                  <a:latin typeface="Arial Narrow" pitchFamily="34" charset="0"/>
                </a:rPr>
                <a:t>+</a:t>
              </a:r>
              <a:endParaRPr lang="en-US" sz="1400" b="1">
                <a:latin typeface="Arial Rounded MT Bold" pitchFamily="34" charset="0"/>
              </a:endParaRPr>
            </a:p>
          </p:txBody>
        </p:sp>
        <p:sp>
          <p:nvSpPr>
            <p:cNvPr id="45111" name="Text Box 51"/>
            <p:cNvSpPr txBox="1">
              <a:spLocks noChangeArrowheads="1"/>
            </p:cNvSpPr>
            <p:nvPr/>
          </p:nvSpPr>
          <p:spPr bwMode="auto">
            <a:xfrm>
              <a:off x="1709" y="1569"/>
              <a:ext cx="387" cy="250"/>
            </a:xfrm>
            <a:prstGeom prst="rect">
              <a:avLst/>
            </a:prstGeom>
            <a:noFill/>
            <a:ln w="9525" algn="ctr">
              <a:noFill/>
              <a:miter lim="800000"/>
              <a:headEnd/>
              <a:tailEnd/>
            </a:ln>
          </p:spPr>
          <p:txBody>
            <a:bodyPr/>
            <a:lstStyle/>
            <a:p>
              <a:r>
                <a:rPr lang="en-US" sz="1400" b="1">
                  <a:latin typeface="Arial Narrow" pitchFamily="34" charset="0"/>
                </a:rPr>
                <a:t>H</a:t>
              </a:r>
              <a:r>
                <a:rPr lang="en-US" sz="1400" b="1" baseline="30000">
                  <a:latin typeface="Arial Narrow" pitchFamily="34" charset="0"/>
                </a:rPr>
                <a:t>+</a:t>
              </a:r>
              <a:endParaRPr lang="en-US" sz="1400" b="1">
                <a:latin typeface="Arial Rounded MT Bold" pitchFamily="34" charset="0"/>
              </a:endParaRPr>
            </a:p>
          </p:txBody>
        </p:sp>
        <p:sp>
          <p:nvSpPr>
            <p:cNvPr id="45112" name="Text Box 52"/>
            <p:cNvSpPr txBox="1">
              <a:spLocks noChangeArrowheads="1"/>
            </p:cNvSpPr>
            <p:nvPr/>
          </p:nvSpPr>
          <p:spPr bwMode="auto">
            <a:xfrm>
              <a:off x="1951" y="3065"/>
              <a:ext cx="386" cy="321"/>
            </a:xfrm>
            <a:prstGeom prst="rect">
              <a:avLst/>
            </a:prstGeom>
            <a:noFill/>
            <a:ln w="9525" algn="ctr">
              <a:noFill/>
              <a:miter lim="800000"/>
              <a:headEnd/>
              <a:tailEnd/>
            </a:ln>
          </p:spPr>
          <p:txBody>
            <a:bodyPr/>
            <a:lstStyle/>
            <a:p>
              <a:r>
                <a:rPr lang="en-US" sz="1400" b="1">
                  <a:latin typeface="Arial Narrow" pitchFamily="34" charset="0"/>
                </a:rPr>
                <a:t>H</a:t>
              </a:r>
              <a:r>
                <a:rPr lang="en-US" sz="1400" b="1" baseline="30000">
                  <a:latin typeface="Arial Narrow" pitchFamily="34" charset="0"/>
                </a:rPr>
                <a:t>+</a:t>
              </a:r>
              <a:endParaRPr lang="en-US" sz="1400" b="1">
                <a:latin typeface="Arial Rounded MT Bold" pitchFamily="34" charset="0"/>
              </a:endParaRPr>
            </a:p>
          </p:txBody>
        </p:sp>
        <p:sp>
          <p:nvSpPr>
            <p:cNvPr id="45113" name="Text Box 53"/>
            <p:cNvSpPr txBox="1">
              <a:spLocks noChangeArrowheads="1"/>
            </p:cNvSpPr>
            <p:nvPr/>
          </p:nvSpPr>
          <p:spPr bwMode="auto">
            <a:xfrm>
              <a:off x="1440" y="1200"/>
              <a:ext cx="387" cy="250"/>
            </a:xfrm>
            <a:prstGeom prst="rect">
              <a:avLst/>
            </a:prstGeom>
            <a:noFill/>
            <a:ln w="9525" algn="ctr">
              <a:noFill/>
              <a:miter lim="800000"/>
              <a:headEnd/>
              <a:tailEnd/>
            </a:ln>
          </p:spPr>
          <p:txBody>
            <a:bodyPr/>
            <a:lstStyle/>
            <a:p>
              <a:r>
                <a:rPr lang="en-US" sz="1400" b="1">
                  <a:latin typeface="Arial Narrow" pitchFamily="34" charset="0"/>
                </a:rPr>
                <a:t>H</a:t>
              </a:r>
              <a:r>
                <a:rPr lang="en-US" sz="1400" b="1" baseline="30000">
                  <a:latin typeface="Arial Narrow" pitchFamily="34" charset="0"/>
                </a:rPr>
                <a:t>+</a:t>
              </a:r>
              <a:endParaRPr lang="en-US" sz="1400" b="1">
                <a:latin typeface="Arial Rounded MT Bold" pitchFamily="34" charset="0"/>
              </a:endParaRPr>
            </a:p>
          </p:txBody>
        </p:sp>
        <p:sp>
          <p:nvSpPr>
            <p:cNvPr id="45114" name="Text Box 54"/>
            <p:cNvSpPr txBox="1">
              <a:spLocks noChangeArrowheads="1"/>
            </p:cNvSpPr>
            <p:nvPr/>
          </p:nvSpPr>
          <p:spPr bwMode="auto">
            <a:xfrm>
              <a:off x="1632" y="912"/>
              <a:ext cx="386" cy="321"/>
            </a:xfrm>
            <a:prstGeom prst="rect">
              <a:avLst/>
            </a:prstGeom>
            <a:noFill/>
            <a:ln w="9525" algn="ctr">
              <a:noFill/>
              <a:miter lim="800000"/>
              <a:headEnd/>
              <a:tailEnd/>
            </a:ln>
          </p:spPr>
          <p:txBody>
            <a:bodyPr/>
            <a:lstStyle/>
            <a:p>
              <a:r>
                <a:rPr lang="en-US" sz="1400" b="1">
                  <a:latin typeface="Arial Narrow" pitchFamily="34" charset="0"/>
                </a:rPr>
                <a:t>H</a:t>
              </a:r>
              <a:r>
                <a:rPr lang="en-US" sz="1400" b="1" baseline="30000">
                  <a:latin typeface="Arial Narrow" pitchFamily="34" charset="0"/>
                </a:rPr>
                <a:t>+</a:t>
              </a:r>
              <a:endParaRPr lang="en-US" sz="1400" b="1">
                <a:latin typeface="Arial Rounded MT Bold" pitchFamily="34" charset="0"/>
              </a:endParaRPr>
            </a:p>
          </p:txBody>
        </p:sp>
        <p:sp>
          <p:nvSpPr>
            <p:cNvPr id="45115" name="Text Box 55"/>
            <p:cNvSpPr txBox="1">
              <a:spLocks noChangeArrowheads="1"/>
            </p:cNvSpPr>
            <p:nvPr/>
          </p:nvSpPr>
          <p:spPr bwMode="auto">
            <a:xfrm>
              <a:off x="2136" y="501"/>
              <a:ext cx="387" cy="320"/>
            </a:xfrm>
            <a:prstGeom prst="rect">
              <a:avLst/>
            </a:prstGeom>
            <a:noFill/>
            <a:ln w="9525" algn="ctr">
              <a:noFill/>
              <a:miter lim="800000"/>
              <a:headEnd/>
              <a:tailEnd/>
            </a:ln>
          </p:spPr>
          <p:txBody>
            <a:bodyPr/>
            <a:lstStyle/>
            <a:p>
              <a:r>
                <a:rPr lang="en-US" sz="1200" b="1">
                  <a:latin typeface="Arial Narrow" pitchFamily="34" charset="0"/>
                </a:rPr>
                <a:t>H</a:t>
              </a:r>
              <a:r>
                <a:rPr lang="en-US" sz="1200" b="1" baseline="30000">
                  <a:latin typeface="Arial Narrow" pitchFamily="34" charset="0"/>
                </a:rPr>
                <a:t>+</a:t>
              </a:r>
              <a:endParaRPr lang="en-US" b="1">
                <a:latin typeface="Arial Rounded MT Bold" pitchFamily="34" charset="0"/>
              </a:endParaRPr>
            </a:p>
          </p:txBody>
        </p:sp>
        <p:sp>
          <p:nvSpPr>
            <p:cNvPr id="45116" name="Text Box 56"/>
            <p:cNvSpPr txBox="1">
              <a:spLocks noChangeArrowheads="1"/>
            </p:cNvSpPr>
            <p:nvPr/>
          </p:nvSpPr>
          <p:spPr bwMode="auto">
            <a:xfrm>
              <a:off x="3125" y="2104"/>
              <a:ext cx="386" cy="321"/>
            </a:xfrm>
            <a:prstGeom prst="rect">
              <a:avLst/>
            </a:prstGeom>
            <a:noFill/>
            <a:ln w="9525" algn="ctr">
              <a:noFill/>
              <a:miter lim="800000"/>
              <a:headEnd/>
              <a:tailEnd/>
            </a:ln>
          </p:spPr>
          <p:txBody>
            <a:bodyPr/>
            <a:lstStyle/>
            <a:p>
              <a:r>
                <a:rPr lang="en-US" sz="1200" b="1">
                  <a:latin typeface="Arial Narrow" pitchFamily="34" charset="0"/>
                </a:rPr>
                <a:t>OH-</a:t>
              </a:r>
              <a:endParaRPr lang="en-US" sz="1200" b="1">
                <a:latin typeface="Arial Rounded MT Bold" pitchFamily="34" charset="0"/>
              </a:endParaRPr>
            </a:p>
          </p:txBody>
        </p:sp>
        <p:sp>
          <p:nvSpPr>
            <p:cNvPr id="45117" name="Text Box 57"/>
            <p:cNvSpPr txBox="1">
              <a:spLocks noChangeArrowheads="1"/>
            </p:cNvSpPr>
            <p:nvPr/>
          </p:nvSpPr>
          <p:spPr bwMode="auto">
            <a:xfrm>
              <a:off x="3054" y="1890"/>
              <a:ext cx="387" cy="320"/>
            </a:xfrm>
            <a:prstGeom prst="rect">
              <a:avLst/>
            </a:prstGeom>
            <a:noFill/>
            <a:ln w="9525" algn="ctr">
              <a:noFill/>
              <a:miter lim="800000"/>
              <a:headEnd/>
              <a:tailEnd/>
            </a:ln>
          </p:spPr>
          <p:txBody>
            <a:bodyPr/>
            <a:lstStyle/>
            <a:p>
              <a:r>
                <a:rPr lang="en-US" sz="1200" b="1">
                  <a:latin typeface="Arial Narrow" pitchFamily="34" charset="0"/>
                </a:rPr>
                <a:t>OH-</a:t>
              </a:r>
              <a:endParaRPr lang="en-US" sz="1200" b="1">
                <a:latin typeface="Arial Rounded MT Bold" pitchFamily="34" charset="0"/>
              </a:endParaRPr>
            </a:p>
          </p:txBody>
        </p:sp>
        <p:sp>
          <p:nvSpPr>
            <p:cNvPr id="45118" name="Text Box 58"/>
            <p:cNvSpPr txBox="1">
              <a:spLocks noChangeArrowheads="1"/>
            </p:cNvSpPr>
            <p:nvPr/>
          </p:nvSpPr>
          <p:spPr bwMode="auto">
            <a:xfrm>
              <a:off x="3328" y="1200"/>
              <a:ext cx="272" cy="192"/>
            </a:xfrm>
            <a:prstGeom prst="rect">
              <a:avLst/>
            </a:prstGeom>
            <a:noFill/>
            <a:ln w="9525" algn="ctr">
              <a:noFill/>
              <a:miter lim="800000"/>
              <a:headEnd/>
              <a:tailEnd/>
            </a:ln>
          </p:spPr>
          <p:txBody>
            <a:bodyPr/>
            <a:lstStyle/>
            <a:p>
              <a:r>
                <a:rPr lang="en-US" sz="1200" b="1">
                  <a:latin typeface="Arial Narrow" pitchFamily="34" charset="0"/>
                </a:rPr>
                <a:t>OH-</a:t>
              </a:r>
              <a:endParaRPr lang="en-US" sz="1200" b="1">
                <a:latin typeface="Arial Rounded MT Bold" pitchFamily="34" charset="0"/>
              </a:endParaRPr>
            </a:p>
          </p:txBody>
        </p:sp>
        <p:sp>
          <p:nvSpPr>
            <p:cNvPr id="45119" name="Text Box 59"/>
            <p:cNvSpPr txBox="1">
              <a:spLocks noChangeArrowheads="1"/>
            </p:cNvSpPr>
            <p:nvPr/>
          </p:nvSpPr>
          <p:spPr bwMode="auto">
            <a:xfrm>
              <a:off x="3014" y="1596"/>
              <a:ext cx="387" cy="321"/>
            </a:xfrm>
            <a:prstGeom prst="rect">
              <a:avLst/>
            </a:prstGeom>
            <a:noFill/>
            <a:ln w="9525" algn="ctr">
              <a:noFill/>
              <a:miter lim="800000"/>
              <a:headEnd/>
              <a:tailEnd/>
            </a:ln>
          </p:spPr>
          <p:txBody>
            <a:bodyPr/>
            <a:lstStyle/>
            <a:p>
              <a:r>
                <a:rPr lang="en-US" sz="1200" b="1">
                  <a:latin typeface="Arial Narrow" pitchFamily="34" charset="0"/>
                </a:rPr>
                <a:t>OH-</a:t>
              </a:r>
              <a:endParaRPr lang="en-US" sz="1200" b="1">
                <a:latin typeface="Arial Rounded MT Bold" pitchFamily="34" charset="0"/>
              </a:endParaRPr>
            </a:p>
          </p:txBody>
        </p:sp>
        <p:sp>
          <p:nvSpPr>
            <p:cNvPr id="45120" name="Text Box 60"/>
            <p:cNvSpPr txBox="1">
              <a:spLocks noChangeArrowheads="1"/>
            </p:cNvSpPr>
            <p:nvPr/>
          </p:nvSpPr>
          <p:spPr bwMode="auto">
            <a:xfrm>
              <a:off x="1789" y="2299"/>
              <a:ext cx="484" cy="330"/>
            </a:xfrm>
            <a:prstGeom prst="rect">
              <a:avLst/>
            </a:prstGeom>
            <a:noFill/>
            <a:ln w="9525" algn="ctr">
              <a:noFill/>
              <a:miter lim="800000"/>
              <a:headEnd/>
              <a:tailEnd/>
            </a:ln>
          </p:spPr>
          <p:txBody>
            <a:bodyPr/>
            <a:lstStyle/>
            <a:p>
              <a:r>
                <a:rPr lang="en-US" sz="1200" b="1">
                  <a:latin typeface="Arial Narrow" pitchFamily="34" charset="0"/>
                </a:rPr>
                <a:t>   </a:t>
              </a:r>
              <a:r>
                <a:rPr lang="en-US" sz="1600" b="1">
                  <a:latin typeface="Arial Narrow" pitchFamily="34" charset="0"/>
                </a:rPr>
                <a:t>K</a:t>
              </a:r>
              <a:r>
                <a:rPr lang="en-US" sz="1600" b="1" baseline="30000">
                  <a:latin typeface="Arial Narrow" pitchFamily="34" charset="0"/>
                </a:rPr>
                <a:t>+</a:t>
              </a:r>
              <a:endParaRPr lang="en-US" sz="1600" b="1">
                <a:latin typeface="Arial Rounded MT Bold" pitchFamily="34" charset="0"/>
              </a:endParaRPr>
            </a:p>
          </p:txBody>
        </p:sp>
        <p:sp>
          <p:nvSpPr>
            <p:cNvPr id="45121" name="Text Box 61"/>
            <p:cNvSpPr txBox="1">
              <a:spLocks noChangeArrowheads="1"/>
            </p:cNvSpPr>
            <p:nvPr/>
          </p:nvSpPr>
          <p:spPr bwMode="auto">
            <a:xfrm>
              <a:off x="3887" y="2800"/>
              <a:ext cx="642" cy="277"/>
            </a:xfrm>
            <a:prstGeom prst="rect">
              <a:avLst/>
            </a:prstGeom>
            <a:solidFill>
              <a:srgbClr val="FFFF00"/>
            </a:solidFill>
            <a:ln w="9525" algn="ctr">
              <a:noFill/>
              <a:miter lim="800000"/>
              <a:headEnd/>
              <a:tailEnd/>
            </a:ln>
          </p:spPr>
          <p:txBody>
            <a:bodyPr/>
            <a:lstStyle/>
            <a:p>
              <a:pPr algn="ctr"/>
              <a:r>
                <a:rPr lang="en-US" sz="2000" b="1" dirty="0">
                  <a:latin typeface="Century Gothic" pitchFamily="34" charset="0"/>
                </a:rPr>
                <a:t>Inside</a:t>
              </a:r>
            </a:p>
          </p:txBody>
        </p:sp>
        <p:sp>
          <p:nvSpPr>
            <p:cNvPr id="45122" name="Text Box 62"/>
            <p:cNvSpPr txBox="1">
              <a:spLocks noChangeArrowheads="1"/>
            </p:cNvSpPr>
            <p:nvPr/>
          </p:nvSpPr>
          <p:spPr bwMode="auto">
            <a:xfrm>
              <a:off x="838" y="2800"/>
              <a:ext cx="679" cy="300"/>
            </a:xfrm>
            <a:prstGeom prst="rect">
              <a:avLst/>
            </a:prstGeom>
            <a:solidFill>
              <a:srgbClr val="CCFFCC"/>
            </a:solidFill>
            <a:ln w="9525" algn="ctr">
              <a:noFill/>
              <a:miter lim="800000"/>
              <a:headEnd/>
              <a:tailEnd/>
            </a:ln>
          </p:spPr>
          <p:txBody>
            <a:bodyPr/>
            <a:lstStyle/>
            <a:p>
              <a:pPr algn="ctr"/>
              <a:r>
                <a:rPr lang="en-US" sz="2000" b="1" dirty="0">
                  <a:latin typeface="Century Gothic" pitchFamily="34" charset="0"/>
                </a:rPr>
                <a:t>Outside</a:t>
              </a:r>
            </a:p>
          </p:txBody>
        </p:sp>
        <p:sp>
          <p:nvSpPr>
            <p:cNvPr id="45123" name="Text Box 63"/>
            <p:cNvSpPr txBox="1">
              <a:spLocks noChangeArrowheads="1"/>
            </p:cNvSpPr>
            <p:nvPr/>
          </p:nvSpPr>
          <p:spPr bwMode="auto">
            <a:xfrm>
              <a:off x="2305" y="3243"/>
              <a:ext cx="483" cy="330"/>
            </a:xfrm>
            <a:prstGeom prst="rect">
              <a:avLst/>
            </a:prstGeom>
            <a:noFill/>
            <a:ln w="9525" algn="ctr">
              <a:noFill/>
              <a:miter lim="800000"/>
              <a:headEnd/>
              <a:tailEnd/>
            </a:ln>
          </p:spPr>
          <p:txBody>
            <a:bodyPr/>
            <a:lstStyle/>
            <a:p>
              <a:r>
                <a:rPr lang="en-US" sz="1400" b="1">
                  <a:solidFill>
                    <a:srgbClr val="FFFFFF"/>
                  </a:solidFill>
                  <a:latin typeface="Arial Narrow" pitchFamily="34" charset="0"/>
                </a:rPr>
                <a:t>H+</a:t>
              </a:r>
              <a:endParaRPr lang="en-US" sz="1400" b="1">
                <a:latin typeface="Arial Rounded MT Bold" pitchFamily="34" charset="0"/>
              </a:endParaRPr>
            </a:p>
          </p:txBody>
        </p:sp>
        <p:sp>
          <p:nvSpPr>
            <p:cNvPr id="45124" name="Text Box 64"/>
            <p:cNvSpPr txBox="1">
              <a:spLocks noChangeArrowheads="1"/>
            </p:cNvSpPr>
            <p:nvPr/>
          </p:nvSpPr>
          <p:spPr bwMode="auto">
            <a:xfrm>
              <a:off x="3283" y="1676"/>
              <a:ext cx="483" cy="330"/>
            </a:xfrm>
            <a:prstGeom prst="rect">
              <a:avLst/>
            </a:prstGeom>
            <a:noFill/>
            <a:ln w="9525" algn="ctr">
              <a:noFill/>
              <a:miter lim="800000"/>
              <a:headEnd/>
              <a:tailEnd/>
            </a:ln>
          </p:spPr>
          <p:txBody>
            <a:bodyPr/>
            <a:lstStyle/>
            <a:p>
              <a:r>
                <a:rPr lang="en-US" sz="1400" b="1">
                  <a:solidFill>
                    <a:srgbClr val="FFFFFF"/>
                  </a:solidFill>
                  <a:latin typeface="Arial Narrow" pitchFamily="34" charset="0"/>
                </a:rPr>
                <a:t>H+</a:t>
              </a:r>
              <a:endParaRPr lang="en-US" sz="1400" b="1">
                <a:latin typeface="Arial Rounded MT Bold" pitchFamily="34" charset="0"/>
              </a:endParaRPr>
            </a:p>
          </p:txBody>
        </p:sp>
        <p:sp>
          <p:nvSpPr>
            <p:cNvPr id="45125" name="Text Box 65"/>
            <p:cNvSpPr txBox="1">
              <a:spLocks noChangeArrowheads="1"/>
            </p:cNvSpPr>
            <p:nvPr/>
          </p:nvSpPr>
          <p:spPr bwMode="auto">
            <a:xfrm>
              <a:off x="2434" y="432"/>
              <a:ext cx="483" cy="329"/>
            </a:xfrm>
            <a:prstGeom prst="rect">
              <a:avLst/>
            </a:prstGeom>
            <a:noFill/>
            <a:ln w="9525" algn="ctr">
              <a:noFill/>
              <a:miter lim="800000"/>
              <a:headEnd/>
              <a:tailEnd/>
            </a:ln>
          </p:spPr>
          <p:txBody>
            <a:bodyPr/>
            <a:lstStyle/>
            <a:p>
              <a:r>
                <a:rPr lang="en-US" sz="1500" b="1">
                  <a:solidFill>
                    <a:srgbClr val="FFFFFF"/>
                  </a:solidFill>
                  <a:latin typeface="Arial Narrow" pitchFamily="34" charset="0"/>
                </a:rPr>
                <a:t>Na+</a:t>
              </a:r>
              <a:endParaRPr lang="en-US" sz="1500" b="1">
                <a:latin typeface="Arial Rounded MT Bold" pitchFamily="34" charset="0"/>
              </a:endParaRPr>
            </a:p>
          </p:txBody>
        </p:sp>
        <p:sp>
          <p:nvSpPr>
            <p:cNvPr id="45126" name="Text Box 66"/>
            <p:cNvSpPr txBox="1">
              <a:spLocks noChangeArrowheads="1"/>
            </p:cNvSpPr>
            <p:nvPr/>
          </p:nvSpPr>
          <p:spPr bwMode="auto">
            <a:xfrm>
              <a:off x="3645" y="1344"/>
              <a:ext cx="1223" cy="334"/>
            </a:xfrm>
            <a:prstGeom prst="rect">
              <a:avLst/>
            </a:prstGeom>
            <a:noFill/>
            <a:ln w="9525" algn="ctr">
              <a:noFill/>
              <a:miter lim="800000"/>
              <a:headEnd/>
              <a:tailEnd/>
            </a:ln>
          </p:spPr>
          <p:txBody>
            <a:bodyPr/>
            <a:lstStyle/>
            <a:p>
              <a:r>
                <a:rPr lang="en-US" sz="1200" b="1">
                  <a:latin typeface="Century Gothic" pitchFamily="34" charset="0"/>
                </a:rPr>
                <a:t>Sodium-proton antiporter</a:t>
              </a:r>
            </a:p>
          </p:txBody>
        </p:sp>
        <p:sp>
          <p:nvSpPr>
            <p:cNvPr id="45127" name="Text Box 67"/>
            <p:cNvSpPr txBox="1">
              <a:spLocks noChangeArrowheads="1"/>
            </p:cNvSpPr>
            <p:nvPr/>
          </p:nvSpPr>
          <p:spPr bwMode="auto">
            <a:xfrm>
              <a:off x="3638" y="2208"/>
              <a:ext cx="1200" cy="192"/>
            </a:xfrm>
            <a:prstGeom prst="rect">
              <a:avLst/>
            </a:prstGeom>
            <a:noFill/>
            <a:ln w="9525" algn="ctr">
              <a:noFill/>
              <a:miter lim="800000"/>
              <a:headEnd/>
              <a:tailEnd/>
            </a:ln>
          </p:spPr>
          <p:txBody>
            <a:bodyPr/>
            <a:lstStyle/>
            <a:p>
              <a:r>
                <a:rPr lang="en-US" sz="1200" b="1" dirty="0">
                  <a:latin typeface="Century Gothic" pitchFamily="34" charset="0"/>
                </a:rPr>
                <a:t>Potassium </a:t>
              </a:r>
              <a:r>
                <a:rPr lang="en-US" sz="1200" b="1" dirty="0" err="1">
                  <a:latin typeface="Century Gothic" pitchFamily="34" charset="0"/>
                </a:rPr>
                <a:t>uniporter</a:t>
              </a:r>
              <a:endParaRPr lang="en-US" sz="1200" b="1" dirty="0">
                <a:latin typeface="Century Gothic" pitchFamily="34" charset="0"/>
              </a:endParaRPr>
            </a:p>
          </p:txBody>
        </p:sp>
        <p:sp>
          <p:nvSpPr>
            <p:cNvPr id="45128" name="Text Box 68"/>
            <p:cNvSpPr txBox="1">
              <a:spLocks noChangeArrowheads="1"/>
            </p:cNvSpPr>
            <p:nvPr/>
          </p:nvSpPr>
          <p:spPr bwMode="auto">
            <a:xfrm>
              <a:off x="3638" y="2481"/>
              <a:ext cx="1032" cy="276"/>
            </a:xfrm>
            <a:prstGeom prst="rect">
              <a:avLst/>
            </a:prstGeom>
            <a:noFill/>
            <a:ln w="9525" algn="ctr">
              <a:noFill/>
              <a:miter lim="800000"/>
              <a:headEnd/>
              <a:tailEnd/>
            </a:ln>
          </p:spPr>
          <p:txBody>
            <a:bodyPr/>
            <a:lstStyle/>
            <a:p>
              <a:r>
                <a:rPr lang="en-US" sz="1200" b="1">
                  <a:latin typeface="Century Gothic" pitchFamily="34" charset="0"/>
                </a:rPr>
                <a:t>Sulfate symporter</a:t>
              </a:r>
            </a:p>
          </p:txBody>
        </p:sp>
        <p:sp>
          <p:nvSpPr>
            <p:cNvPr id="45129" name="Text Box 69"/>
            <p:cNvSpPr txBox="1">
              <a:spLocks noChangeArrowheads="1"/>
            </p:cNvSpPr>
            <p:nvPr/>
          </p:nvSpPr>
          <p:spPr bwMode="auto">
            <a:xfrm>
              <a:off x="3638" y="1812"/>
              <a:ext cx="1160" cy="321"/>
            </a:xfrm>
            <a:prstGeom prst="rect">
              <a:avLst/>
            </a:prstGeom>
            <a:noFill/>
            <a:ln w="9525" algn="ctr">
              <a:noFill/>
              <a:miter lim="800000"/>
              <a:headEnd/>
              <a:tailEnd/>
            </a:ln>
          </p:spPr>
          <p:txBody>
            <a:bodyPr/>
            <a:lstStyle/>
            <a:p>
              <a:r>
                <a:rPr lang="en-US" sz="1200" b="1">
                  <a:latin typeface="Century Gothic" pitchFamily="34" charset="0"/>
                </a:rPr>
                <a:t>Phosphate symporter</a:t>
              </a:r>
            </a:p>
          </p:txBody>
        </p:sp>
      </p:grpSp>
    </p:spTree>
    <p:extLst>
      <p:ext uri="{BB962C8B-B14F-4D97-AF65-F5344CB8AC3E}">
        <p14:creationId xmlns:p14="http://schemas.microsoft.com/office/powerpoint/2010/main" val="2274279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2127" y="5715000"/>
            <a:ext cx="2216873" cy="584776"/>
          </a:xfrm>
          <a:prstGeom prst="rect">
            <a:avLst/>
          </a:prstGeom>
          <a:noFill/>
        </p:spPr>
        <p:txBody>
          <a:bodyPr wrap="none" rtlCol="0">
            <a:spAutoFit/>
          </a:bodyPr>
          <a:lstStyle/>
          <a:p>
            <a:pPr algn="ctr"/>
            <a:r>
              <a:rPr lang="en-US" sz="3200" dirty="0">
                <a:latin typeface="Century Gothic"/>
                <a:cs typeface="Century Gothic"/>
              </a:rPr>
              <a:t>Plant Cells</a:t>
            </a:r>
          </a:p>
        </p:txBody>
      </p:sp>
      <p:sp>
        <p:nvSpPr>
          <p:cNvPr id="5" name="TextBox 4"/>
          <p:cNvSpPr txBox="1"/>
          <p:nvPr/>
        </p:nvSpPr>
        <p:spPr>
          <a:xfrm>
            <a:off x="5673038" y="5663624"/>
            <a:ext cx="2605601" cy="584776"/>
          </a:xfrm>
          <a:prstGeom prst="rect">
            <a:avLst/>
          </a:prstGeom>
          <a:noFill/>
        </p:spPr>
        <p:txBody>
          <a:bodyPr wrap="none" rtlCol="0">
            <a:spAutoFit/>
          </a:bodyPr>
          <a:lstStyle/>
          <a:p>
            <a:pPr algn="ctr"/>
            <a:r>
              <a:rPr lang="en-US" sz="3200" dirty="0">
                <a:latin typeface="Century Gothic"/>
                <a:cs typeface="Century Gothic"/>
              </a:rPr>
              <a:t>Animal Cells</a:t>
            </a:r>
          </a:p>
        </p:txBody>
      </p:sp>
      <p:grpSp>
        <p:nvGrpSpPr>
          <p:cNvPr id="6" name="Group 5"/>
          <p:cNvGrpSpPr/>
          <p:nvPr/>
        </p:nvGrpSpPr>
        <p:grpSpPr>
          <a:xfrm>
            <a:off x="512748" y="935182"/>
            <a:ext cx="8409796" cy="4343401"/>
            <a:chOff x="152400" y="990600"/>
            <a:chExt cx="8701088" cy="4343401"/>
          </a:xfrm>
        </p:grpSpPr>
        <p:pic>
          <p:nvPicPr>
            <p:cNvPr id="7" name="Picture 6" descr="02_02_Figure"/>
            <p:cNvPicPr>
              <a:picLocks noChangeAspect="1" noChangeArrowheads="1"/>
            </p:cNvPicPr>
            <p:nvPr/>
          </p:nvPicPr>
          <p:blipFill>
            <a:blip r:embed="rId2" cstate="print"/>
            <a:srcRect b="4785"/>
            <a:stretch>
              <a:fillRect/>
            </a:stretch>
          </p:blipFill>
          <p:spPr bwMode="auto">
            <a:xfrm>
              <a:off x="304800" y="1219200"/>
              <a:ext cx="8548688" cy="4114801"/>
            </a:xfrm>
            <a:prstGeom prst="rect">
              <a:avLst/>
            </a:prstGeom>
            <a:noFill/>
          </p:spPr>
        </p:pic>
        <p:sp>
          <p:nvSpPr>
            <p:cNvPr id="8" name="Rectangle 7"/>
            <p:cNvSpPr/>
            <p:nvPr/>
          </p:nvSpPr>
          <p:spPr>
            <a:xfrm>
              <a:off x="152400" y="990600"/>
              <a:ext cx="1295400" cy="4572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430372" y="992104"/>
              <a:ext cx="1295400" cy="4572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591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315BA7-3C99-44F7-8406-47151B3CDDF6}"/>
              </a:ext>
            </a:extLst>
          </p:cNvPr>
          <p:cNvSpPr>
            <a:spLocks noGrp="1"/>
          </p:cNvSpPr>
          <p:nvPr>
            <p:ph type="title"/>
          </p:nvPr>
        </p:nvSpPr>
        <p:spPr/>
        <p:txBody>
          <a:bodyPr/>
          <a:lstStyle/>
          <a:p>
            <a:r>
              <a:rPr lang="en-US" sz="4400" b="0" i="0" dirty="0">
                <a:solidFill>
                  <a:srgbClr val="000000"/>
                </a:solidFill>
                <a:effectLst/>
                <a:latin typeface="Arial" panose="020B0604020202020204" pitchFamily="34" charset="0"/>
                <a:cs typeface="Arial" panose="020B0604020202020204" pitchFamily="34" charset="0"/>
              </a:rPr>
              <a:t>Prokaryotes vs Eukaryotes</a:t>
            </a:r>
            <a:endParaRPr lang="en-US" dirty="0"/>
          </a:p>
        </p:txBody>
      </p:sp>
      <p:sp>
        <p:nvSpPr>
          <p:cNvPr id="3" name="Content Placeholder 2">
            <a:extLst>
              <a:ext uri="{FF2B5EF4-FFF2-40B4-BE49-F238E27FC236}">
                <a16:creationId xmlns:a16="http://schemas.microsoft.com/office/drawing/2014/main" id="{8E028616-EA02-4192-80FA-94150C4D57E1}"/>
              </a:ext>
            </a:extLst>
          </p:cNvPr>
          <p:cNvSpPr>
            <a:spLocks noGrp="1"/>
          </p:cNvSpPr>
          <p:nvPr>
            <p:ph idx="1"/>
          </p:nvPr>
        </p:nvSpPr>
        <p:spPr/>
        <p:txBody>
          <a:bodyPr/>
          <a:lstStyle/>
          <a:p>
            <a:r>
              <a:rPr lang="en-US" sz="2400" b="0" i="0" dirty="0">
                <a:solidFill>
                  <a:srgbClr val="000000"/>
                </a:solidFill>
                <a:effectLst/>
                <a:latin typeface="Arial" panose="020B0604020202020204" pitchFamily="34" charset="0"/>
                <a:cs typeface="Arial" panose="020B0604020202020204" pitchFamily="34" charset="0"/>
              </a:rPr>
              <a:t>The difference between eukaryotic and prokaryotic cells has to do with the little stuff-doing parts of the cell, called organelles.</a:t>
            </a:r>
          </a:p>
          <a:p>
            <a:r>
              <a:rPr lang="en-US" sz="2400" b="0" i="0" dirty="0">
                <a:solidFill>
                  <a:srgbClr val="000000"/>
                </a:solidFill>
                <a:effectLst/>
                <a:latin typeface="Arial" panose="020B0604020202020204" pitchFamily="34" charset="0"/>
                <a:cs typeface="Arial" panose="020B0604020202020204" pitchFamily="34" charset="0"/>
              </a:rPr>
              <a:t> Prokaryotic cells are simpler and lack the eukaryote's membrane-bound organelles and nucleus, which encapsulate the cell's </a:t>
            </a:r>
            <a:r>
              <a:rPr lang="en-US" sz="2400" b="0" i="0" dirty="0">
                <a:effectLst/>
                <a:latin typeface="Arial" panose="020B0604020202020204" pitchFamily="34" charset="0"/>
                <a:cs typeface="Arial" panose="020B0604020202020204" pitchFamily="34" charset="0"/>
                <a:hlinkClick r:id="rId3"/>
              </a:rPr>
              <a:t>DNA</a:t>
            </a:r>
            <a:r>
              <a:rPr lang="en-US" sz="2400" b="0" i="0" dirty="0">
                <a:solidFill>
                  <a:srgbClr val="000000"/>
                </a:solidFill>
                <a:effectLst/>
                <a:latin typeface="Arial" panose="020B0604020202020204" pitchFamily="34" charset="0"/>
                <a:cs typeface="Arial" panose="020B0604020202020204" pitchFamily="34" charset="0"/>
              </a:rPr>
              <a:t>.</a:t>
            </a:r>
          </a:p>
          <a:p>
            <a:r>
              <a:rPr lang="en-US" sz="2400" b="0" i="0" dirty="0">
                <a:solidFill>
                  <a:srgbClr val="000000"/>
                </a:solidFill>
                <a:effectLst/>
                <a:latin typeface="Arial" panose="020B0604020202020204" pitchFamily="34" charset="0"/>
                <a:cs typeface="Arial" panose="020B0604020202020204" pitchFamily="34" charset="0"/>
              </a:rPr>
              <a:t>Prokaryotes don't have separate compartments for energy production, protein packaging, waste processing or other key functions.“</a:t>
            </a:r>
          </a:p>
          <a:p>
            <a:r>
              <a:rPr lang="en-US" sz="2400" b="0" i="0" dirty="0">
                <a:solidFill>
                  <a:srgbClr val="000000"/>
                </a:solidFill>
                <a:effectLst/>
                <a:latin typeface="Arial" panose="020B0604020202020204" pitchFamily="34" charset="0"/>
                <a:cs typeface="Arial" panose="020B0604020202020204" pitchFamily="34" charset="0"/>
              </a:rPr>
              <a:t> Eukaryotes have membrane-bound organelles that are used to separate all these processes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7673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Major cellular compartments</a:t>
            </a:r>
          </a:p>
        </p:txBody>
      </p:sp>
      <p:sp>
        <p:nvSpPr>
          <p:cNvPr id="3" name="Content Placeholder 2"/>
          <p:cNvSpPr>
            <a:spLocks noGrp="1"/>
          </p:cNvSpPr>
          <p:nvPr>
            <p:ph idx="1"/>
          </p:nvPr>
        </p:nvSpPr>
        <p:spPr>
          <a:xfrm>
            <a:off x="628650" y="1825625"/>
            <a:ext cx="4451350" cy="4351338"/>
          </a:xfrm>
        </p:spPr>
        <p:txBody>
          <a:bodyPr/>
          <a:lstStyle/>
          <a:p>
            <a:r>
              <a:rPr lang="en-US" dirty="0"/>
              <a:t>Nucleus (nuclear) - contains a single organelle compartment</a:t>
            </a:r>
          </a:p>
          <a:p>
            <a:r>
              <a:rPr lang="en-US" dirty="0"/>
              <a:t>Cytoplasm (cytoplasmic) - contains many organelle compartments</a:t>
            </a:r>
          </a:p>
          <a:p>
            <a:endParaRPr lang="en-MY" dirty="0"/>
          </a:p>
        </p:txBody>
      </p:sp>
      <p:pic>
        <p:nvPicPr>
          <p:cNvPr id="4" name="Picture 3"/>
          <p:cNvPicPr>
            <a:picLocks noChangeAspect="1"/>
          </p:cNvPicPr>
          <p:nvPr/>
        </p:nvPicPr>
        <p:blipFill>
          <a:blip r:embed="rId3"/>
          <a:stretch>
            <a:fillRect/>
          </a:stretch>
        </p:blipFill>
        <p:spPr>
          <a:xfrm>
            <a:off x="5232270" y="2002416"/>
            <a:ext cx="3283080" cy="3425824"/>
          </a:xfrm>
          <a:prstGeom prst="rect">
            <a:avLst/>
          </a:prstGeom>
        </p:spPr>
      </p:pic>
      <p:sp>
        <p:nvSpPr>
          <p:cNvPr id="5" name="TextBox 4"/>
          <p:cNvSpPr txBox="1"/>
          <p:nvPr/>
        </p:nvSpPr>
        <p:spPr>
          <a:xfrm>
            <a:off x="6017362" y="5653743"/>
            <a:ext cx="2904965" cy="523220"/>
          </a:xfrm>
          <a:prstGeom prst="rect">
            <a:avLst/>
          </a:prstGeom>
          <a:noFill/>
        </p:spPr>
        <p:txBody>
          <a:bodyPr wrap="square" rtlCol="0">
            <a:spAutoFit/>
          </a:bodyPr>
          <a:lstStyle/>
          <a:p>
            <a:r>
              <a:rPr lang="en-MY" sz="1400" dirty="0"/>
              <a:t>Proposed model for organelle membrane evolution</a:t>
            </a:r>
          </a:p>
        </p:txBody>
      </p:sp>
    </p:spTree>
    <p:extLst>
      <p:ext uri="{BB962C8B-B14F-4D97-AF65-F5344CB8AC3E}">
        <p14:creationId xmlns:p14="http://schemas.microsoft.com/office/powerpoint/2010/main" val="921343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Nuclear compartments</a:t>
            </a:r>
          </a:p>
        </p:txBody>
      </p:sp>
      <p:sp>
        <p:nvSpPr>
          <p:cNvPr id="3" name="Content Placeholder 2"/>
          <p:cNvSpPr>
            <a:spLocks noGrp="1"/>
          </p:cNvSpPr>
          <p:nvPr>
            <p:ph idx="1"/>
          </p:nvPr>
        </p:nvSpPr>
        <p:spPr/>
        <p:txBody>
          <a:bodyPr/>
          <a:lstStyle/>
          <a:p>
            <a:r>
              <a:rPr lang="en-US" dirty="0"/>
              <a:t>Nuclear matrix - consisting of Intermediate filaments (</a:t>
            </a:r>
            <a:r>
              <a:rPr lang="en-US" dirty="0" err="1"/>
              <a:t>lamins</a:t>
            </a:r>
            <a:r>
              <a:rPr lang="en-US" dirty="0"/>
              <a:t>)</a:t>
            </a:r>
          </a:p>
          <a:p>
            <a:r>
              <a:rPr lang="en-US" dirty="0"/>
              <a:t>Nucleoli (functional compartment - </a:t>
            </a:r>
            <a:r>
              <a:rPr lang="en-US" dirty="0" err="1"/>
              <a:t>localised</a:t>
            </a:r>
            <a:r>
              <a:rPr lang="en-US" dirty="0"/>
              <a:t> transcription DNA of RNA genes)</a:t>
            </a:r>
          </a:p>
          <a:p>
            <a:r>
              <a:rPr lang="en-US" dirty="0"/>
              <a:t>Chromosomes (DNA and associated proteins)</a:t>
            </a:r>
          </a:p>
          <a:p>
            <a:endParaRPr lang="en-MY" dirty="0"/>
          </a:p>
        </p:txBody>
      </p:sp>
    </p:spTree>
    <p:extLst>
      <p:ext uri="{BB962C8B-B14F-4D97-AF65-F5344CB8AC3E}">
        <p14:creationId xmlns:p14="http://schemas.microsoft.com/office/powerpoint/2010/main" val="408606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Cytoplasmic compartments</a:t>
            </a:r>
          </a:p>
        </p:txBody>
      </p:sp>
      <p:sp>
        <p:nvSpPr>
          <p:cNvPr id="3" name="Content Placeholder 2"/>
          <p:cNvSpPr>
            <a:spLocks noGrp="1"/>
          </p:cNvSpPr>
          <p:nvPr>
            <p:ph idx="1"/>
          </p:nvPr>
        </p:nvSpPr>
        <p:spPr/>
        <p:txBody>
          <a:bodyPr>
            <a:normAutofit fontScale="70000" lnSpcReduction="20000"/>
          </a:bodyPr>
          <a:lstStyle/>
          <a:p>
            <a:r>
              <a:rPr lang="en-MY" dirty="0">
                <a:solidFill>
                  <a:srgbClr val="0033CC"/>
                </a:solidFill>
              </a:rPr>
              <a:t>Cytoplasmic Organelles</a:t>
            </a:r>
          </a:p>
          <a:p>
            <a:pPr lvl="1"/>
            <a:r>
              <a:rPr lang="en-MY" dirty="0"/>
              <a:t>Membrane bound structures</a:t>
            </a:r>
          </a:p>
          <a:p>
            <a:pPr lvl="1"/>
            <a:r>
              <a:rPr lang="en-MY" dirty="0"/>
              <a:t>Endoplasmic reticulum, </a:t>
            </a:r>
            <a:r>
              <a:rPr lang="en-MY" dirty="0" err="1"/>
              <a:t>golgi</a:t>
            </a:r>
            <a:r>
              <a:rPr lang="en-MY" dirty="0"/>
              <a:t> apparatus, mitochondria, lysosomes, peroxisomes, vesicles</a:t>
            </a:r>
          </a:p>
          <a:p>
            <a:r>
              <a:rPr lang="en-MY" dirty="0">
                <a:solidFill>
                  <a:srgbClr val="0033CC"/>
                </a:solidFill>
              </a:rPr>
              <a:t>Cytoskeleton</a:t>
            </a:r>
          </a:p>
          <a:p>
            <a:pPr lvl="1"/>
            <a:r>
              <a:rPr lang="en-MY" dirty="0"/>
              <a:t>3 filament systems</a:t>
            </a:r>
          </a:p>
          <a:p>
            <a:r>
              <a:rPr lang="en-MY" dirty="0">
                <a:solidFill>
                  <a:srgbClr val="0033CC"/>
                </a:solidFill>
              </a:rPr>
              <a:t>Cytoplasmic “structures</a:t>
            </a:r>
            <a:r>
              <a:rPr lang="en-MY" dirty="0"/>
              <a:t>”</a:t>
            </a:r>
          </a:p>
          <a:p>
            <a:pPr lvl="1"/>
            <a:r>
              <a:rPr lang="en-MY" dirty="0"/>
              <a:t>Ribosomes</a:t>
            </a:r>
          </a:p>
          <a:p>
            <a:pPr lvl="1"/>
            <a:r>
              <a:rPr lang="en-MY" dirty="0"/>
              <a:t>DNA -&gt; mRNA -&gt; Protein</a:t>
            </a:r>
          </a:p>
          <a:p>
            <a:pPr lvl="1"/>
            <a:r>
              <a:rPr lang="en-MY" dirty="0"/>
              <a:t>Proteins</a:t>
            </a:r>
          </a:p>
          <a:p>
            <a:pPr lvl="1"/>
            <a:r>
              <a:rPr lang="en-MY" dirty="0"/>
              <a:t>Receptors, </a:t>
            </a:r>
            <a:r>
              <a:rPr lang="en-MY" dirty="0" err="1"/>
              <a:t>signaling</a:t>
            </a:r>
            <a:r>
              <a:rPr lang="en-MY" dirty="0"/>
              <a:t>, metabolism, structural</a:t>
            </a:r>
          </a:p>
          <a:p>
            <a:pPr lvl="1"/>
            <a:r>
              <a:rPr lang="en-MY" dirty="0"/>
              <a:t>Viruses, bacteria, </a:t>
            </a:r>
            <a:r>
              <a:rPr lang="en-MY" dirty="0" err="1"/>
              <a:t>prionsl</a:t>
            </a:r>
            <a:endParaRPr lang="en-MY" dirty="0"/>
          </a:p>
          <a:p>
            <a:r>
              <a:rPr lang="en-MY" dirty="0">
                <a:solidFill>
                  <a:srgbClr val="0033CC"/>
                </a:solidFill>
              </a:rPr>
              <a:t>Functional compartments</a:t>
            </a:r>
          </a:p>
          <a:p>
            <a:pPr lvl="1"/>
            <a:r>
              <a:rPr lang="en-MY" dirty="0"/>
              <a:t>occur in nucleus, cytoplasm, in organelles and outside organelles</a:t>
            </a:r>
          </a:p>
          <a:p>
            <a:pPr lvl="1"/>
            <a:r>
              <a:rPr lang="en-MY" dirty="0" err="1"/>
              <a:t>signaling</a:t>
            </a:r>
            <a:r>
              <a:rPr lang="en-MY" dirty="0"/>
              <a:t>, metabolic reactions, processing genetic information, cytoskeleton dynamics, vesicle dynamics</a:t>
            </a:r>
          </a:p>
          <a:p>
            <a:endParaRPr lang="en-MY" dirty="0"/>
          </a:p>
        </p:txBody>
      </p:sp>
    </p:spTree>
    <p:extLst>
      <p:ext uri="{BB962C8B-B14F-4D97-AF65-F5344CB8AC3E}">
        <p14:creationId xmlns:p14="http://schemas.microsoft.com/office/powerpoint/2010/main" val="1749590379"/>
      </p:ext>
    </p:extLst>
  </p:cSld>
  <p:clrMapOvr>
    <a:masterClrMapping/>
  </p:clrMapOvr>
</p:sld>
</file>

<file path=ppt/theme/theme1.xml><?xml version="1.0" encoding="utf-8"?>
<a:theme xmlns:a="http://schemas.openxmlformats.org/drawingml/2006/main" name="Slide-5-UTM-2019">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Slide-5-UTM-2019</Template>
  <TotalTime>1157</TotalTime>
  <Words>1753</Words>
  <Application>Microsoft Office PowerPoint</Application>
  <PresentationFormat>On-screen Show (4:3)</PresentationFormat>
  <Paragraphs>268</Paragraphs>
  <Slides>41</Slides>
  <Notes>5</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SimSun</vt:lpstr>
      <vt:lpstr>Arial</vt:lpstr>
      <vt:lpstr>Arial Narrow</vt:lpstr>
      <vt:lpstr>Arial Rounded MT Bold</vt:lpstr>
      <vt:lpstr>Calibri</vt:lpstr>
      <vt:lpstr>Calibri Light</vt:lpstr>
      <vt:lpstr>Century Gothic</vt:lpstr>
      <vt:lpstr>Courier New</vt:lpstr>
      <vt:lpstr>Roboto</vt:lpstr>
      <vt:lpstr>Times New Roman</vt:lpstr>
      <vt:lpstr>Slide-5-UTM-2019</vt:lpstr>
      <vt:lpstr>CELL &amp; MOLECULAR BIOLOGY FOR BIOINFORMATICS SEBB 4173  Chapter 1:  Cytoplasmic Membrane</vt:lpstr>
      <vt:lpstr>What are cells?</vt:lpstr>
      <vt:lpstr>Introduction </vt:lpstr>
      <vt:lpstr>PowerPoint Presentation</vt:lpstr>
      <vt:lpstr>PowerPoint Presentation</vt:lpstr>
      <vt:lpstr>Prokaryotes vs Eukaryotes</vt:lpstr>
      <vt:lpstr>Major cellular compartments</vt:lpstr>
      <vt:lpstr>Nuclear compartments</vt:lpstr>
      <vt:lpstr>Cytoplasmic compartments</vt:lpstr>
      <vt:lpstr>Cytoplasmic membrane: structure</vt:lpstr>
      <vt:lpstr>PowerPoint Presentation</vt:lpstr>
      <vt:lpstr>Cytoplasmic membrane: chemical composition</vt:lpstr>
      <vt:lpstr>Phospholipids</vt:lpstr>
      <vt:lpstr>PowerPoint Presentation</vt:lpstr>
      <vt:lpstr>PowerPoint Presentation</vt:lpstr>
      <vt:lpstr>The phospholipid bilayer and associated protein</vt:lpstr>
      <vt:lpstr>Membrane proteins</vt:lpstr>
      <vt:lpstr>PowerPoint Presentation</vt:lpstr>
      <vt:lpstr>PowerPoint Presentation</vt:lpstr>
      <vt:lpstr>PowerPoint Presentation</vt:lpstr>
      <vt:lpstr>Classes of transport protein</vt:lpstr>
      <vt:lpstr>PowerPoint Presentation</vt:lpstr>
      <vt:lpstr>PowerPoint Presentation</vt:lpstr>
      <vt:lpstr>PowerPoint Presentation</vt:lpstr>
      <vt:lpstr>PowerPoint Presentation</vt:lpstr>
      <vt:lpstr>Active transport</vt:lpstr>
      <vt:lpstr>The action and energy requirements of transport proteins </vt:lpstr>
      <vt:lpstr>Conformational change of membrane proteins</vt:lpstr>
      <vt:lpstr>PowerPoint Presentation</vt:lpstr>
      <vt:lpstr>PowerPoint Presentation</vt:lpstr>
      <vt:lpstr>PowerPoint Presentation</vt:lpstr>
      <vt:lpstr> Mechanism 1: Group Translocation  </vt:lpstr>
      <vt:lpstr>PowerPoint Presentation</vt:lpstr>
      <vt:lpstr>PowerPoint Presentation</vt:lpstr>
      <vt:lpstr>PowerPoint Presentation</vt:lpstr>
      <vt:lpstr>Mechanism 2: Active Transport </vt:lpstr>
      <vt:lpstr>Substances Transported by Active Transport</vt:lpstr>
      <vt:lpstr>The Energy Source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Cytoplasmic membrane and cell wall</dc:title>
  <dc:creator>Siti Aisyah Mualif</dc:creator>
  <cp:lastModifiedBy>Noor Hidayah Zakaria</cp:lastModifiedBy>
  <cp:revision>45</cp:revision>
  <dcterms:created xsi:type="dcterms:W3CDTF">2019-01-30T07:41:16Z</dcterms:created>
  <dcterms:modified xsi:type="dcterms:W3CDTF">2024-10-07T14:01:41Z</dcterms:modified>
</cp:coreProperties>
</file>